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21.jpg" ContentType="image/png"/>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23.jpg" ContentType="image/pn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1" r:id="rId1"/>
  </p:sldMasterIdLst>
  <p:notesMasterIdLst>
    <p:notesMasterId r:id="rId39"/>
  </p:notesMasterIdLst>
  <p:sldIdLst>
    <p:sldId id="256" r:id="rId2"/>
    <p:sldId id="349" r:id="rId3"/>
    <p:sldId id="333" r:id="rId4"/>
    <p:sldId id="362" r:id="rId5"/>
    <p:sldId id="361" r:id="rId6"/>
    <p:sldId id="360" r:id="rId7"/>
    <p:sldId id="346" r:id="rId8"/>
    <p:sldId id="332" r:id="rId9"/>
    <p:sldId id="364" r:id="rId10"/>
    <p:sldId id="365" r:id="rId11"/>
    <p:sldId id="367" r:id="rId12"/>
    <p:sldId id="366" r:id="rId13"/>
    <p:sldId id="363" r:id="rId14"/>
    <p:sldId id="340" r:id="rId15"/>
    <p:sldId id="344" r:id="rId16"/>
    <p:sldId id="345" r:id="rId17"/>
    <p:sldId id="337" r:id="rId18"/>
    <p:sldId id="338" r:id="rId19"/>
    <p:sldId id="339" r:id="rId20"/>
    <p:sldId id="348" r:id="rId21"/>
    <p:sldId id="316" r:id="rId22"/>
    <p:sldId id="323" r:id="rId23"/>
    <p:sldId id="324" r:id="rId24"/>
    <p:sldId id="326" r:id="rId25"/>
    <p:sldId id="327" r:id="rId26"/>
    <p:sldId id="328" r:id="rId27"/>
    <p:sldId id="352" r:id="rId28"/>
    <p:sldId id="350" r:id="rId29"/>
    <p:sldId id="351" r:id="rId30"/>
    <p:sldId id="353" r:id="rId31"/>
    <p:sldId id="355" r:id="rId32"/>
    <p:sldId id="356" r:id="rId33"/>
    <p:sldId id="318" r:id="rId34"/>
    <p:sldId id="354" r:id="rId35"/>
    <p:sldId id="330" r:id="rId36"/>
    <p:sldId id="322" r:id="rId37"/>
    <p:sldId id="331" r:id="rId38"/>
  </p:sldIdLst>
  <p:sldSz cx="10080625" cy="7559675"/>
  <p:notesSz cx="7772400" cy="10058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trimas@outlook.com" initials="c" lastIdx="1" clrIdx="0">
    <p:extLst>
      <p:ext uri="{19B8F6BF-5375-455C-9EA6-DF929625EA0E}">
        <p15:presenceInfo xmlns:p15="http://schemas.microsoft.com/office/powerpoint/2012/main" userId="7bb504c3acb0200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F5AB1C69-6EDB-4FF4-983F-18BD219EF322}" styleName="Μεσαίο στυλ 2 - Έμφαση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Μεσαίο στυλ 2 - Έμφαση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Μεσαίο στυλ 2 - Έμφαση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505E3EF-67EA-436B-97B2-0124C06EBD24}" styleName="Μεσαίο στυλ 4 - Έμφαση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Μεσαίο στυλ 4 - Έμφαση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Μεσαίο στυλ 4 - Έμφαση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D7AC3CCA-C797-4891-BE02-D94E43425B78}" styleName="Μεσαίο στυλ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238" autoAdjust="0"/>
  </p:normalViewPr>
  <p:slideViewPr>
    <p:cSldViewPr>
      <p:cViewPr varScale="1">
        <p:scale>
          <a:sx n="71" d="100"/>
          <a:sy n="71" d="100"/>
        </p:scale>
        <p:origin x="1579" y="58"/>
      </p:cViewPr>
      <p:guideLst>
        <p:guide orient="horz" pos="2160"/>
        <p:guide pos="288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5AF61C-F9D9-40EA-B888-704E6B760214}"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B4884FA0-C7D4-42AA-9793-0E54B75E7372}">
      <dgm:prSet/>
      <dgm:spPr/>
      <dgm:t>
        <a:bodyPr/>
        <a:lstStyle/>
        <a:p>
          <a:r>
            <a:rPr lang="en-US" dirty="0">
              <a:latin typeface="Arial Black" panose="020B0A04020102020204" pitchFamily="34" charset="0"/>
            </a:rPr>
            <a:t>Data Split (Training/Test).</a:t>
          </a:r>
        </a:p>
      </dgm:t>
    </dgm:pt>
    <dgm:pt modelId="{8AFEF61B-4D4F-4772-AD55-272810643446}" type="parTrans" cxnId="{43AA2FFD-3950-4058-977B-EF31C02D4731}">
      <dgm:prSet/>
      <dgm:spPr/>
      <dgm:t>
        <a:bodyPr/>
        <a:lstStyle/>
        <a:p>
          <a:endParaRPr lang="en-US"/>
        </a:p>
      </dgm:t>
    </dgm:pt>
    <dgm:pt modelId="{06C05F5D-491D-4B3D-ABCB-0F31DF0D2BF6}" type="sibTrans" cxnId="{43AA2FFD-3950-4058-977B-EF31C02D4731}">
      <dgm:prSet/>
      <dgm:spPr/>
      <dgm:t>
        <a:bodyPr/>
        <a:lstStyle/>
        <a:p>
          <a:endParaRPr lang="en-US"/>
        </a:p>
      </dgm:t>
    </dgm:pt>
    <dgm:pt modelId="{DA574C3E-7785-4221-8FB0-98DBC9A7D205}">
      <dgm:prSet/>
      <dgm:spPr/>
      <dgm:t>
        <a:bodyPr/>
        <a:lstStyle/>
        <a:p>
          <a:r>
            <a:rPr lang="en-US" dirty="0">
              <a:latin typeface="Arial Black" panose="020B0A04020102020204" pitchFamily="34" charset="0"/>
            </a:rPr>
            <a:t>Feed Training annotations to Network.</a:t>
          </a:r>
        </a:p>
      </dgm:t>
    </dgm:pt>
    <dgm:pt modelId="{0CB4C70C-11E8-405A-9C74-2EBF82CEB571}" type="parTrans" cxnId="{B0876A5B-7132-4A28-B638-6F565172D13E}">
      <dgm:prSet/>
      <dgm:spPr/>
      <dgm:t>
        <a:bodyPr/>
        <a:lstStyle/>
        <a:p>
          <a:endParaRPr lang="en-US"/>
        </a:p>
      </dgm:t>
    </dgm:pt>
    <dgm:pt modelId="{355D1A61-1961-411B-9BC7-00D19D4375A9}" type="sibTrans" cxnId="{B0876A5B-7132-4A28-B638-6F565172D13E}">
      <dgm:prSet/>
      <dgm:spPr/>
      <dgm:t>
        <a:bodyPr/>
        <a:lstStyle/>
        <a:p>
          <a:endParaRPr lang="en-US"/>
        </a:p>
      </dgm:t>
    </dgm:pt>
    <dgm:pt modelId="{B37B92F7-9E71-449C-825C-78E6758A4D97}">
      <dgm:prSet/>
      <dgm:spPr/>
      <dgm:t>
        <a:bodyPr/>
        <a:lstStyle/>
        <a:p>
          <a:r>
            <a:rPr lang="en-US" dirty="0">
              <a:latin typeface="Arial Black" panose="020B0A04020102020204" pitchFamily="34" charset="0"/>
            </a:rPr>
            <a:t>Training for 100 epochs on NVIDIA Tesla P100.</a:t>
          </a:r>
        </a:p>
      </dgm:t>
    </dgm:pt>
    <dgm:pt modelId="{E2607E2F-0BFF-44A8-AE4C-6EA70C6865D1}" type="parTrans" cxnId="{C14B9CC0-0C2A-43F9-B3CA-DE97D55B4906}">
      <dgm:prSet/>
      <dgm:spPr/>
      <dgm:t>
        <a:bodyPr/>
        <a:lstStyle/>
        <a:p>
          <a:endParaRPr lang="en-US"/>
        </a:p>
      </dgm:t>
    </dgm:pt>
    <dgm:pt modelId="{82ACFFE6-6EEE-4299-A63C-F8B55596B075}" type="sibTrans" cxnId="{C14B9CC0-0C2A-43F9-B3CA-DE97D55B4906}">
      <dgm:prSet/>
      <dgm:spPr/>
      <dgm:t>
        <a:bodyPr/>
        <a:lstStyle/>
        <a:p>
          <a:endParaRPr lang="en-US"/>
        </a:p>
      </dgm:t>
    </dgm:pt>
    <dgm:pt modelId="{B7B9D877-6D4C-4267-94E0-A170E0188C4E}">
      <dgm:prSet/>
      <dgm:spPr/>
      <dgm:t>
        <a:bodyPr/>
        <a:lstStyle/>
        <a:p>
          <a:r>
            <a:rPr lang="en-US" dirty="0">
              <a:latin typeface="Arial Black" panose="020B0A04020102020204" pitchFamily="34" charset="0"/>
            </a:rPr>
            <a:t>Test network.</a:t>
          </a:r>
        </a:p>
      </dgm:t>
    </dgm:pt>
    <dgm:pt modelId="{02F2BFBE-232B-40E6-ACA3-EF3E697E281B}" type="parTrans" cxnId="{1C00EA47-3473-4564-BDB4-DD98854D0926}">
      <dgm:prSet/>
      <dgm:spPr/>
      <dgm:t>
        <a:bodyPr/>
        <a:lstStyle/>
        <a:p>
          <a:endParaRPr lang="en-US"/>
        </a:p>
      </dgm:t>
    </dgm:pt>
    <dgm:pt modelId="{C51BBE35-7907-4755-AC5D-B5233682202A}" type="sibTrans" cxnId="{1C00EA47-3473-4564-BDB4-DD98854D0926}">
      <dgm:prSet/>
      <dgm:spPr/>
      <dgm:t>
        <a:bodyPr/>
        <a:lstStyle/>
        <a:p>
          <a:endParaRPr lang="en-US"/>
        </a:p>
      </dgm:t>
    </dgm:pt>
    <dgm:pt modelId="{D15FF5B3-18DC-45BF-A069-97D5FF7440EC}" type="pres">
      <dgm:prSet presAssocID="{785AF61C-F9D9-40EA-B888-704E6B760214}" presName="CompostProcess" presStyleCnt="0">
        <dgm:presLayoutVars>
          <dgm:dir/>
          <dgm:resizeHandles val="exact"/>
        </dgm:presLayoutVars>
      </dgm:prSet>
      <dgm:spPr/>
    </dgm:pt>
    <dgm:pt modelId="{0B59DC77-757D-44C6-8350-9E36BF842693}" type="pres">
      <dgm:prSet presAssocID="{785AF61C-F9D9-40EA-B888-704E6B760214}" presName="arrow" presStyleLbl="bgShp" presStyleIdx="0" presStyleCnt="1"/>
      <dgm:spPr/>
    </dgm:pt>
    <dgm:pt modelId="{1DA4BC13-E11F-4D50-AEB2-0B41AB9467C1}" type="pres">
      <dgm:prSet presAssocID="{785AF61C-F9D9-40EA-B888-704E6B760214}" presName="linearProcess" presStyleCnt="0"/>
      <dgm:spPr/>
    </dgm:pt>
    <dgm:pt modelId="{6DFEB2C9-C9CD-43F3-B260-1F1152056FA0}" type="pres">
      <dgm:prSet presAssocID="{B4884FA0-C7D4-42AA-9793-0E54B75E7372}" presName="textNode" presStyleLbl="node1" presStyleIdx="0" presStyleCnt="4">
        <dgm:presLayoutVars>
          <dgm:bulletEnabled val="1"/>
        </dgm:presLayoutVars>
      </dgm:prSet>
      <dgm:spPr/>
    </dgm:pt>
    <dgm:pt modelId="{68D9F723-C248-4F76-B582-8296ECF46189}" type="pres">
      <dgm:prSet presAssocID="{06C05F5D-491D-4B3D-ABCB-0F31DF0D2BF6}" presName="sibTrans" presStyleCnt="0"/>
      <dgm:spPr/>
    </dgm:pt>
    <dgm:pt modelId="{A78B9AEC-9DD3-4AF4-93E1-AC0311850E4C}" type="pres">
      <dgm:prSet presAssocID="{DA574C3E-7785-4221-8FB0-98DBC9A7D205}" presName="textNode" presStyleLbl="node1" presStyleIdx="1" presStyleCnt="4">
        <dgm:presLayoutVars>
          <dgm:bulletEnabled val="1"/>
        </dgm:presLayoutVars>
      </dgm:prSet>
      <dgm:spPr/>
    </dgm:pt>
    <dgm:pt modelId="{5C252CC0-363F-44AD-B6FB-9733547D3037}" type="pres">
      <dgm:prSet presAssocID="{355D1A61-1961-411B-9BC7-00D19D4375A9}" presName="sibTrans" presStyleCnt="0"/>
      <dgm:spPr/>
    </dgm:pt>
    <dgm:pt modelId="{B2CEFCCB-5079-4CA4-9AD3-7B590D7F2DF6}" type="pres">
      <dgm:prSet presAssocID="{B37B92F7-9E71-449C-825C-78E6758A4D97}" presName="textNode" presStyleLbl="node1" presStyleIdx="2" presStyleCnt="4">
        <dgm:presLayoutVars>
          <dgm:bulletEnabled val="1"/>
        </dgm:presLayoutVars>
      </dgm:prSet>
      <dgm:spPr/>
    </dgm:pt>
    <dgm:pt modelId="{AB7AE277-944D-4D37-A8B8-7248FCACFBE1}" type="pres">
      <dgm:prSet presAssocID="{82ACFFE6-6EEE-4299-A63C-F8B55596B075}" presName="sibTrans" presStyleCnt="0"/>
      <dgm:spPr/>
    </dgm:pt>
    <dgm:pt modelId="{D17391AB-173F-445A-AC7B-DC8DC86F2380}" type="pres">
      <dgm:prSet presAssocID="{B7B9D877-6D4C-4267-94E0-A170E0188C4E}" presName="textNode" presStyleLbl="node1" presStyleIdx="3" presStyleCnt="4">
        <dgm:presLayoutVars>
          <dgm:bulletEnabled val="1"/>
        </dgm:presLayoutVars>
      </dgm:prSet>
      <dgm:spPr/>
    </dgm:pt>
  </dgm:ptLst>
  <dgm:cxnLst>
    <dgm:cxn modelId="{24F5610E-241C-4C9E-8126-B0B3E99FC92A}" type="presOf" srcId="{B37B92F7-9E71-449C-825C-78E6758A4D97}" destId="{B2CEFCCB-5079-4CA4-9AD3-7B590D7F2DF6}" srcOrd="0" destOrd="0" presId="urn:microsoft.com/office/officeart/2005/8/layout/hProcess9"/>
    <dgm:cxn modelId="{30310911-7C3E-454C-AE9E-489A1DDAD1A4}" type="presOf" srcId="{785AF61C-F9D9-40EA-B888-704E6B760214}" destId="{D15FF5B3-18DC-45BF-A069-97D5FF7440EC}" srcOrd="0" destOrd="0" presId="urn:microsoft.com/office/officeart/2005/8/layout/hProcess9"/>
    <dgm:cxn modelId="{7F311522-7121-4593-A81E-24CB37D85BFD}" type="presOf" srcId="{B4884FA0-C7D4-42AA-9793-0E54B75E7372}" destId="{6DFEB2C9-C9CD-43F3-B260-1F1152056FA0}" srcOrd="0" destOrd="0" presId="urn:microsoft.com/office/officeart/2005/8/layout/hProcess9"/>
    <dgm:cxn modelId="{B0876A5B-7132-4A28-B638-6F565172D13E}" srcId="{785AF61C-F9D9-40EA-B888-704E6B760214}" destId="{DA574C3E-7785-4221-8FB0-98DBC9A7D205}" srcOrd="1" destOrd="0" parTransId="{0CB4C70C-11E8-405A-9C74-2EBF82CEB571}" sibTransId="{355D1A61-1961-411B-9BC7-00D19D4375A9}"/>
    <dgm:cxn modelId="{1C00EA47-3473-4564-BDB4-DD98854D0926}" srcId="{785AF61C-F9D9-40EA-B888-704E6B760214}" destId="{B7B9D877-6D4C-4267-94E0-A170E0188C4E}" srcOrd="3" destOrd="0" parTransId="{02F2BFBE-232B-40E6-ACA3-EF3E697E281B}" sibTransId="{C51BBE35-7907-4755-AC5D-B5233682202A}"/>
    <dgm:cxn modelId="{1F152B6D-4AC2-4A45-9779-0DD9543DDB6E}" type="presOf" srcId="{B7B9D877-6D4C-4267-94E0-A170E0188C4E}" destId="{D17391AB-173F-445A-AC7B-DC8DC86F2380}" srcOrd="0" destOrd="0" presId="urn:microsoft.com/office/officeart/2005/8/layout/hProcess9"/>
    <dgm:cxn modelId="{C14B9CC0-0C2A-43F9-B3CA-DE97D55B4906}" srcId="{785AF61C-F9D9-40EA-B888-704E6B760214}" destId="{B37B92F7-9E71-449C-825C-78E6758A4D97}" srcOrd="2" destOrd="0" parTransId="{E2607E2F-0BFF-44A8-AE4C-6EA70C6865D1}" sibTransId="{82ACFFE6-6EEE-4299-A63C-F8B55596B075}"/>
    <dgm:cxn modelId="{842F65C4-0380-4EB3-A0CD-4E6DEE71A0C4}" type="presOf" srcId="{DA574C3E-7785-4221-8FB0-98DBC9A7D205}" destId="{A78B9AEC-9DD3-4AF4-93E1-AC0311850E4C}" srcOrd="0" destOrd="0" presId="urn:microsoft.com/office/officeart/2005/8/layout/hProcess9"/>
    <dgm:cxn modelId="{43AA2FFD-3950-4058-977B-EF31C02D4731}" srcId="{785AF61C-F9D9-40EA-B888-704E6B760214}" destId="{B4884FA0-C7D4-42AA-9793-0E54B75E7372}" srcOrd="0" destOrd="0" parTransId="{8AFEF61B-4D4F-4772-AD55-272810643446}" sibTransId="{06C05F5D-491D-4B3D-ABCB-0F31DF0D2BF6}"/>
    <dgm:cxn modelId="{0E60AE1B-84CA-4AFA-AD53-01AA5732AD8B}" type="presParOf" srcId="{D15FF5B3-18DC-45BF-A069-97D5FF7440EC}" destId="{0B59DC77-757D-44C6-8350-9E36BF842693}" srcOrd="0" destOrd="0" presId="urn:microsoft.com/office/officeart/2005/8/layout/hProcess9"/>
    <dgm:cxn modelId="{502B801E-6445-46DE-8E42-51939F529041}" type="presParOf" srcId="{D15FF5B3-18DC-45BF-A069-97D5FF7440EC}" destId="{1DA4BC13-E11F-4D50-AEB2-0B41AB9467C1}" srcOrd="1" destOrd="0" presId="urn:microsoft.com/office/officeart/2005/8/layout/hProcess9"/>
    <dgm:cxn modelId="{1D7A7871-312D-4ABD-B3D9-08BDCB1E104C}" type="presParOf" srcId="{1DA4BC13-E11F-4D50-AEB2-0B41AB9467C1}" destId="{6DFEB2C9-C9CD-43F3-B260-1F1152056FA0}" srcOrd="0" destOrd="0" presId="urn:microsoft.com/office/officeart/2005/8/layout/hProcess9"/>
    <dgm:cxn modelId="{C9BB4D3E-9E7B-43DB-BB64-2837111748C2}" type="presParOf" srcId="{1DA4BC13-E11F-4D50-AEB2-0B41AB9467C1}" destId="{68D9F723-C248-4F76-B582-8296ECF46189}" srcOrd="1" destOrd="0" presId="urn:microsoft.com/office/officeart/2005/8/layout/hProcess9"/>
    <dgm:cxn modelId="{1F911056-80D2-48E6-AF89-26EBDD6702C7}" type="presParOf" srcId="{1DA4BC13-E11F-4D50-AEB2-0B41AB9467C1}" destId="{A78B9AEC-9DD3-4AF4-93E1-AC0311850E4C}" srcOrd="2" destOrd="0" presId="urn:microsoft.com/office/officeart/2005/8/layout/hProcess9"/>
    <dgm:cxn modelId="{8AB93BE6-8D70-4B3E-8E6D-88F0006DCD23}" type="presParOf" srcId="{1DA4BC13-E11F-4D50-AEB2-0B41AB9467C1}" destId="{5C252CC0-363F-44AD-B6FB-9733547D3037}" srcOrd="3" destOrd="0" presId="urn:microsoft.com/office/officeart/2005/8/layout/hProcess9"/>
    <dgm:cxn modelId="{B4D973A0-53C9-455C-862D-874F20D4224A}" type="presParOf" srcId="{1DA4BC13-E11F-4D50-AEB2-0B41AB9467C1}" destId="{B2CEFCCB-5079-4CA4-9AD3-7B590D7F2DF6}" srcOrd="4" destOrd="0" presId="urn:microsoft.com/office/officeart/2005/8/layout/hProcess9"/>
    <dgm:cxn modelId="{330C14CA-88FB-46FA-9721-2198A7C9FFE8}" type="presParOf" srcId="{1DA4BC13-E11F-4D50-AEB2-0B41AB9467C1}" destId="{AB7AE277-944D-4D37-A8B8-7248FCACFBE1}" srcOrd="5" destOrd="0" presId="urn:microsoft.com/office/officeart/2005/8/layout/hProcess9"/>
    <dgm:cxn modelId="{11FB5CB0-27F5-4DBB-920A-DBEF2442F4E4}" type="presParOf" srcId="{1DA4BC13-E11F-4D50-AEB2-0B41AB9467C1}" destId="{D17391AB-173F-445A-AC7B-DC8DC86F2380}"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DB2F54-DE2B-4797-9B57-FB642EBAF53F}"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US"/>
        </a:p>
      </dgm:t>
    </dgm:pt>
    <dgm:pt modelId="{675D458C-D0F7-4020-81A0-E25F89FBD229}">
      <dgm:prSet custT="1"/>
      <dgm:spPr/>
      <dgm:t>
        <a:bodyPr/>
        <a:lstStyle/>
        <a:p>
          <a:r>
            <a:rPr lang="en-US" sz="1100" dirty="0">
              <a:latin typeface="Arial Black" panose="020B0A04020102020204" pitchFamily="34" charset="0"/>
            </a:rPr>
            <a:t>Split Data (Training/Test).</a:t>
          </a:r>
        </a:p>
      </dgm:t>
    </dgm:pt>
    <dgm:pt modelId="{F386925F-ABC0-4E6C-A734-9B418A3328B2}" type="parTrans" cxnId="{E4EF7688-3E26-4FE5-AE07-AB560D1A8AAE}">
      <dgm:prSet/>
      <dgm:spPr/>
      <dgm:t>
        <a:bodyPr/>
        <a:lstStyle/>
        <a:p>
          <a:endParaRPr lang="en-US"/>
        </a:p>
      </dgm:t>
    </dgm:pt>
    <dgm:pt modelId="{5F1175FB-EDE8-467C-B3E4-5D9F59A54059}" type="sibTrans" cxnId="{E4EF7688-3E26-4FE5-AE07-AB560D1A8AAE}">
      <dgm:prSet/>
      <dgm:spPr/>
      <dgm:t>
        <a:bodyPr/>
        <a:lstStyle/>
        <a:p>
          <a:endParaRPr lang="en-US"/>
        </a:p>
      </dgm:t>
    </dgm:pt>
    <dgm:pt modelId="{83442E4A-6291-4B74-B643-A0242ED18809}">
      <dgm:prSet custT="1"/>
      <dgm:spPr/>
      <dgm:t>
        <a:bodyPr/>
        <a:lstStyle/>
        <a:p>
          <a:r>
            <a:rPr lang="en-US" sz="1050" dirty="0">
              <a:latin typeface="Arial Black" panose="020B0A04020102020204" pitchFamily="34" charset="0"/>
            </a:rPr>
            <a:t>Split Training Data (Training/ Validation)</a:t>
          </a:r>
        </a:p>
      </dgm:t>
    </dgm:pt>
    <dgm:pt modelId="{0036F0A4-2F82-4D08-A2F0-C2D7483E5D4B}" type="parTrans" cxnId="{D3C608D3-0674-4FA9-B01D-0D77B7A88326}">
      <dgm:prSet/>
      <dgm:spPr/>
      <dgm:t>
        <a:bodyPr/>
        <a:lstStyle/>
        <a:p>
          <a:endParaRPr lang="en-US"/>
        </a:p>
      </dgm:t>
    </dgm:pt>
    <dgm:pt modelId="{876627C8-4122-4776-90AD-8A813D912322}" type="sibTrans" cxnId="{D3C608D3-0674-4FA9-B01D-0D77B7A88326}">
      <dgm:prSet/>
      <dgm:spPr/>
      <dgm:t>
        <a:bodyPr/>
        <a:lstStyle/>
        <a:p>
          <a:endParaRPr lang="en-US"/>
        </a:p>
      </dgm:t>
    </dgm:pt>
    <dgm:pt modelId="{99F454B4-7A0B-42A7-92C8-ACA81FAFEF89}">
      <dgm:prSet/>
      <dgm:spPr/>
      <dgm:t>
        <a:bodyPr/>
        <a:lstStyle/>
        <a:p>
          <a:r>
            <a:rPr lang="en-US" dirty="0">
              <a:latin typeface="Arial Black" panose="020B0A04020102020204" pitchFamily="34" charset="0"/>
            </a:rPr>
            <a:t>Feed Training Data in the Network.</a:t>
          </a:r>
        </a:p>
      </dgm:t>
    </dgm:pt>
    <dgm:pt modelId="{C17380E9-7787-4A19-A183-D80E6BCB48B1}" type="parTrans" cxnId="{9F7BAA27-0050-4AB3-8A8C-73BB3793A336}">
      <dgm:prSet/>
      <dgm:spPr/>
      <dgm:t>
        <a:bodyPr/>
        <a:lstStyle/>
        <a:p>
          <a:endParaRPr lang="en-US"/>
        </a:p>
      </dgm:t>
    </dgm:pt>
    <dgm:pt modelId="{69D057F4-AFEF-4EA0-A716-819997602070}" type="sibTrans" cxnId="{9F7BAA27-0050-4AB3-8A8C-73BB3793A336}">
      <dgm:prSet/>
      <dgm:spPr/>
      <dgm:t>
        <a:bodyPr/>
        <a:lstStyle/>
        <a:p>
          <a:endParaRPr lang="en-US"/>
        </a:p>
      </dgm:t>
    </dgm:pt>
    <dgm:pt modelId="{DD0BD159-5D8A-4C65-B184-03490D5F27F4}">
      <dgm:prSet/>
      <dgm:spPr/>
      <dgm:t>
        <a:bodyPr/>
        <a:lstStyle/>
        <a:p>
          <a:r>
            <a:rPr lang="en-US" dirty="0">
              <a:latin typeface="Arial Black" panose="020B0A04020102020204" pitchFamily="34" charset="0"/>
            </a:rPr>
            <a:t>Training 90 epochs.</a:t>
          </a:r>
        </a:p>
      </dgm:t>
    </dgm:pt>
    <dgm:pt modelId="{5AC0D7D7-59F0-4748-A29D-D73392F40377}" type="parTrans" cxnId="{FB7A280E-E93F-4D37-8354-17125FE684B7}">
      <dgm:prSet/>
      <dgm:spPr/>
      <dgm:t>
        <a:bodyPr/>
        <a:lstStyle/>
        <a:p>
          <a:endParaRPr lang="en-US"/>
        </a:p>
      </dgm:t>
    </dgm:pt>
    <dgm:pt modelId="{20170DA0-4EA3-4C0C-8A3E-FA6B478D7061}" type="sibTrans" cxnId="{FB7A280E-E93F-4D37-8354-17125FE684B7}">
      <dgm:prSet/>
      <dgm:spPr/>
      <dgm:t>
        <a:bodyPr/>
        <a:lstStyle/>
        <a:p>
          <a:endParaRPr lang="en-US"/>
        </a:p>
      </dgm:t>
    </dgm:pt>
    <dgm:pt modelId="{DEF98962-BAA7-490B-B570-F0801E0C473B}">
      <dgm:prSet/>
      <dgm:spPr/>
      <dgm:t>
        <a:bodyPr/>
        <a:lstStyle/>
        <a:p>
          <a:r>
            <a:rPr lang="en-US" dirty="0">
              <a:latin typeface="Arial Black" panose="020B0A04020102020204" pitchFamily="34" charset="0"/>
            </a:rPr>
            <a:t>Test in the Validation Data.</a:t>
          </a:r>
        </a:p>
      </dgm:t>
    </dgm:pt>
    <dgm:pt modelId="{6D3FD185-C255-4857-90C7-19C8BC9A32E2}" type="parTrans" cxnId="{3475BC35-DE79-4B79-AB90-CD3F16D78C16}">
      <dgm:prSet/>
      <dgm:spPr/>
      <dgm:t>
        <a:bodyPr/>
        <a:lstStyle/>
        <a:p>
          <a:endParaRPr lang="en-US"/>
        </a:p>
      </dgm:t>
    </dgm:pt>
    <dgm:pt modelId="{5C8DB05E-83E8-4DC8-B6CB-0622A31944B7}" type="sibTrans" cxnId="{3475BC35-DE79-4B79-AB90-CD3F16D78C16}">
      <dgm:prSet/>
      <dgm:spPr/>
      <dgm:t>
        <a:bodyPr/>
        <a:lstStyle/>
        <a:p>
          <a:endParaRPr lang="en-US"/>
        </a:p>
      </dgm:t>
    </dgm:pt>
    <dgm:pt modelId="{53F10BA4-A449-4441-8296-7406E3D4362C}">
      <dgm:prSet/>
      <dgm:spPr/>
      <dgm:t>
        <a:bodyPr/>
        <a:lstStyle/>
        <a:p>
          <a:r>
            <a:rPr lang="en-US" dirty="0">
              <a:latin typeface="Arial Black" panose="020B0A04020102020204" pitchFamily="34" charset="0"/>
            </a:rPr>
            <a:t>Repeat 5 times total.</a:t>
          </a:r>
        </a:p>
      </dgm:t>
    </dgm:pt>
    <dgm:pt modelId="{B76B6EA0-1AAB-4416-8FB4-504463A19ABE}" type="parTrans" cxnId="{306777D5-9A8A-4C65-8640-39023A30CF88}">
      <dgm:prSet/>
      <dgm:spPr/>
      <dgm:t>
        <a:bodyPr/>
        <a:lstStyle/>
        <a:p>
          <a:endParaRPr lang="en-US"/>
        </a:p>
      </dgm:t>
    </dgm:pt>
    <dgm:pt modelId="{729F54C1-639A-4209-BE0F-1F50F2211D10}" type="sibTrans" cxnId="{306777D5-9A8A-4C65-8640-39023A30CF88}">
      <dgm:prSet/>
      <dgm:spPr/>
      <dgm:t>
        <a:bodyPr/>
        <a:lstStyle/>
        <a:p>
          <a:endParaRPr lang="en-US"/>
        </a:p>
      </dgm:t>
    </dgm:pt>
    <dgm:pt modelId="{B491885A-DB60-4E71-B753-3DBAA816D45D}">
      <dgm:prSet custT="1"/>
      <dgm:spPr/>
      <dgm:t>
        <a:bodyPr/>
        <a:lstStyle/>
        <a:p>
          <a:r>
            <a:rPr lang="en-US" sz="1050" dirty="0">
              <a:latin typeface="Arial Black" panose="020B0A04020102020204" pitchFamily="34" charset="0"/>
            </a:rPr>
            <a:t>Test each model in the Test set.</a:t>
          </a:r>
        </a:p>
      </dgm:t>
    </dgm:pt>
    <dgm:pt modelId="{19BBA286-EA11-4B94-9293-158FB50A6BFB}" type="parTrans" cxnId="{FE0F99FC-E7BC-4A03-AFAA-CA820DFE7F79}">
      <dgm:prSet/>
      <dgm:spPr/>
      <dgm:t>
        <a:bodyPr/>
        <a:lstStyle/>
        <a:p>
          <a:endParaRPr lang="en-US"/>
        </a:p>
      </dgm:t>
    </dgm:pt>
    <dgm:pt modelId="{7CE534AB-8E74-4349-9B85-373D8415211B}" type="sibTrans" cxnId="{FE0F99FC-E7BC-4A03-AFAA-CA820DFE7F79}">
      <dgm:prSet/>
      <dgm:spPr/>
      <dgm:t>
        <a:bodyPr/>
        <a:lstStyle/>
        <a:p>
          <a:endParaRPr lang="en-US"/>
        </a:p>
      </dgm:t>
    </dgm:pt>
    <dgm:pt modelId="{9D20CF33-C612-4C4B-9B46-DC7AB71D7626}">
      <dgm:prSet custT="1"/>
      <dgm:spPr/>
      <dgm:t>
        <a:bodyPr/>
        <a:lstStyle/>
        <a:p>
          <a:r>
            <a:rPr lang="en-US" sz="1000" dirty="0">
              <a:latin typeface="Arial Black" panose="020B0A04020102020204" pitchFamily="34" charset="0"/>
            </a:rPr>
            <a:t>Obtain a mean average from the 5-fold cross validation.</a:t>
          </a:r>
        </a:p>
      </dgm:t>
    </dgm:pt>
    <dgm:pt modelId="{201BE550-5333-4C4E-AFD7-D0E6D8A769FE}" type="parTrans" cxnId="{AA5AE06B-1DA3-4D96-850B-C9666C8C8143}">
      <dgm:prSet/>
      <dgm:spPr/>
      <dgm:t>
        <a:bodyPr/>
        <a:lstStyle/>
        <a:p>
          <a:endParaRPr lang="en-US"/>
        </a:p>
      </dgm:t>
    </dgm:pt>
    <dgm:pt modelId="{9E4C7F13-325B-499C-B79B-47B7875B1E47}" type="sibTrans" cxnId="{AA5AE06B-1DA3-4D96-850B-C9666C8C8143}">
      <dgm:prSet/>
      <dgm:spPr/>
      <dgm:t>
        <a:bodyPr/>
        <a:lstStyle/>
        <a:p>
          <a:endParaRPr lang="en-US"/>
        </a:p>
      </dgm:t>
    </dgm:pt>
    <dgm:pt modelId="{45CE909B-C6D3-468F-98AC-53BB4FFC9E7F}">
      <dgm:prSet/>
      <dgm:spPr/>
      <dgm:t>
        <a:bodyPr/>
        <a:lstStyle/>
        <a:p>
          <a:endParaRPr lang="en-US" sz="700" dirty="0"/>
        </a:p>
      </dgm:t>
    </dgm:pt>
    <dgm:pt modelId="{5AE2D0AD-0C1D-43A4-87D6-126651FF2C6D}" type="parTrans" cxnId="{05371A65-30CB-4B45-B0BE-46C08A12AC62}">
      <dgm:prSet/>
      <dgm:spPr/>
      <dgm:t>
        <a:bodyPr/>
        <a:lstStyle/>
        <a:p>
          <a:endParaRPr lang="en-US"/>
        </a:p>
      </dgm:t>
    </dgm:pt>
    <dgm:pt modelId="{E0708169-96DA-4B0E-A488-5E4F77361DC9}" type="sibTrans" cxnId="{05371A65-30CB-4B45-B0BE-46C08A12AC62}">
      <dgm:prSet/>
      <dgm:spPr/>
      <dgm:t>
        <a:bodyPr/>
        <a:lstStyle/>
        <a:p>
          <a:endParaRPr lang="en-US"/>
        </a:p>
      </dgm:t>
    </dgm:pt>
    <dgm:pt modelId="{730FFFFB-CBE3-4A70-8DFB-78C6FC8AD780}" type="pres">
      <dgm:prSet presAssocID="{42DB2F54-DE2B-4797-9B57-FB642EBAF53F}" presName="Name0" presStyleCnt="0">
        <dgm:presLayoutVars>
          <dgm:dir/>
          <dgm:resizeHandles val="exact"/>
        </dgm:presLayoutVars>
      </dgm:prSet>
      <dgm:spPr/>
    </dgm:pt>
    <dgm:pt modelId="{1C9FBEC1-6440-4B8F-AB1B-39549F4E30CA}" type="pres">
      <dgm:prSet presAssocID="{42DB2F54-DE2B-4797-9B57-FB642EBAF53F}" presName="arrow" presStyleLbl="bgShp" presStyleIdx="0" presStyleCnt="1"/>
      <dgm:spPr/>
    </dgm:pt>
    <dgm:pt modelId="{CB9CC158-1BBD-4FDD-BBD3-57C1B952D07E}" type="pres">
      <dgm:prSet presAssocID="{42DB2F54-DE2B-4797-9B57-FB642EBAF53F}" presName="points" presStyleCnt="0"/>
      <dgm:spPr/>
    </dgm:pt>
    <dgm:pt modelId="{E93BF1F3-B1A6-4D75-BE82-E92857261BB0}" type="pres">
      <dgm:prSet presAssocID="{675D458C-D0F7-4020-81A0-E25F89FBD229}" presName="compositeA" presStyleCnt="0"/>
      <dgm:spPr/>
    </dgm:pt>
    <dgm:pt modelId="{1F586959-769E-4F26-BC09-BA74A10AE962}" type="pres">
      <dgm:prSet presAssocID="{675D458C-D0F7-4020-81A0-E25F89FBD229}" presName="textA" presStyleLbl="revTx" presStyleIdx="0" presStyleCnt="8">
        <dgm:presLayoutVars>
          <dgm:bulletEnabled val="1"/>
        </dgm:presLayoutVars>
      </dgm:prSet>
      <dgm:spPr/>
    </dgm:pt>
    <dgm:pt modelId="{673ABED3-E813-42D1-85D2-C229E729578D}" type="pres">
      <dgm:prSet presAssocID="{675D458C-D0F7-4020-81A0-E25F89FBD229}" presName="circleA" presStyleLbl="node1" presStyleIdx="0" presStyleCnt="8"/>
      <dgm:spPr/>
    </dgm:pt>
    <dgm:pt modelId="{4E2A6AB3-3387-4D6E-AEF9-5A5A11152E69}" type="pres">
      <dgm:prSet presAssocID="{675D458C-D0F7-4020-81A0-E25F89FBD229}" presName="spaceA" presStyleCnt="0"/>
      <dgm:spPr/>
    </dgm:pt>
    <dgm:pt modelId="{43122F71-68A9-40E6-A846-2A03D21E5109}" type="pres">
      <dgm:prSet presAssocID="{5F1175FB-EDE8-467C-B3E4-5D9F59A54059}" presName="space" presStyleCnt="0"/>
      <dgm:spPr/>
    </dgm:pt>
    <dgm:pt modelId="{55A53A45-60B1-4AF6-B3ED-B03A182DC929}" type="pres">
      <dgm:prSet presAssocID="{83442E4A-6291-4B74-B643-A0242ED18809}" presName="compositeB" presStyleCnt="0"/>
      <dgm:spPr/>
    </dgm:pt>
    <dgm:pt modelId="{ECDE9035-2223-475A-9A40-B8F071B9A709}" type="pres">
      <dgm:prSet presAssocID="{83442E4A-6291-4B74-B643-A0242ED18809}" presName="textB" presStyleLbl="revTx" presStyleIdx="1" presStyleCnt="8">
        <dgm:presLayoutVars>
          <dgm:bulletEnabled val="1"/>
        </dgm:presLayoutVars>
      </dgm:prSet>
      <dgm:spPr/>
    </dgm:pt>
    <dgm:pt modelId="{52D87DB6-C171-40D9-A099-F8580FC1E91C}" type="pres">
      <dgm:prSet presAssocID="{83442E4A-6291-4B74-B643-A0242ED18809}" presName="circleB" presStyleLbl="node1" presStyleIdx="1" presStyleCnt="8"/>
      <dgm:spPr/>
    </dgm:pt>
    <dgm:pt modelId="{3372D2DC-7404-491D-AF61-64DD20DFCC16}" type="pres">
      <dgm:prSet presAssocID="{83442E4A-6291-4B74-B643-A0242ED18809}" presName="spaceB" presStyleCnt="0"/>
      <dgm:spPr/>
    </dgm:pt>
    <dgm:pt modelId="{B46C1965-DF31-4FB6-B978-F34C929301F6}" type="pres">
      <dgm:prSet presAssocID="{876627C8-4122-4776-90AD-8A813D912322}" presName="space" presStyleCnt="0"/>
      <dgm:spPr/>
    </dgm:pt>
    <dgm:pt modelId="{F09F32F5-567D-4834-82BE-36D0668D395A}" type="pres">
      <dgm:prSet presAssocID="{99F454B4-7A0B-42A7-92C8-ACA81FAFEF89}" presName="compositeA" presStyleCnt="0"/>
      <dgm:spPr/>
    </dgm:pt>
    <dgm:pt modelId="{4ADFA04D-9491-42C9-9ECD-032F1F09584F}" type="pres">
      <dgm:prSet presAssocID="{99F454B4-7A0B-42A7-92C8-ACA81FAFEF89}" presName="textA" presStyleLbl="revTx" presStyleIdx="2" presStyleCnt="8">
        <dgm:presLayoutVars>
          <dgm:bulletEnabled val="1"/>
        </dgm:presLayoutVars>
      </dgm:prSet>
      <dgm:spPr/>
    </dgm:pt>
    <dgm:pt modelId="{E5153DF8-921E-4926-8969-27902EA76F3E}" type="pres">
      <dgm:prSet presAssocID="{99F454B4-7A0B-42A7-92C8-ACA81FAFEF89}" presName="circleA" presStyleLbl="node1" presStyleIdx="2" presStyleCnt="8"/>
      <dgm:spPr/>
    </dgm:pt>
    <dgm:pt modelId="{22F2E403-C866-4DAB-AD98-257E51906963}" type="pres">
      <dgm:prSet presAssocID="{99F454B4-7A0B-42A7-92C8-ACA81FAFEF89}" presName="spaceA" presStyleCnt="0"/>
      <dgm:spPr/>
    </dgm:pt>
    <dgm:pt modelId="{C177CAC3-302E-4657-B643-ED174F5D26F3}" type="pres">
      <dgm:prSet presAssocID="{69D057F4-AFEF-4EA0-A716-819997602070}" presName="space" presStyleCnt="0"/>
      <dgm:spPr/>
    </dgm:pt>
    <dgm:pt modelId="{4240B5F6-F796-4B6A-AF68-2CBA7AEE94CE}" type="pres">
      <dgm:prSet presAssocID="{DD0BD159-5D8A-4C65-B184-03490D5F27F4}" presName="compositeB" presStyleCnt="0"/>
      <dgm:spPr/>
    </dgm:pt>
    <dgm:pt modelId="{19D92B27-D1FF-468D-A56E-283A118029CA}" type="pres">
      <dgm:prSet presAssocID="{DD0BD159-5D8A-4C65-B184-03490D5F27F4}" presName="textB" presStyleLbl="revTx" presStyleIdx="3" presStyleCnt="8">
        <dgm:presLayoutVars>
          <dgm:bulletEnabled val="1"/>
        </dgm:presLayoutVars>
      </dgm:prSet>
      <dgm:spPr/>
    </dgm:pt>
    <dgm:pt modelId="{C7FF2A86-999E-4855-A4EF-A476033A1BD0}" type="pres">
      <dgm:prSet presAssocID="{DD0BD159-5D8A-4C65-B184-03490D5F27F4}" presName="circleB" presStyleLbl="node1" presStyleIdx="3" presStyleCnt="8"/>
      <dgm:spPr/>
    </dgm:pt>
    <dgm:pt modelId="{29640FF8-14D7-46DC-BDFB-BDE05A07E117}" type="pres">
      <dgm:prSet presAssocID="{DD0BD159-5D8A-4C65-B184-03490D5F27F4}" presName="spaceB" presStyleCnt="0"/>
      <dgm:spPr/>
    </dgm:pt>
    <dgm:pt modelId="{439D6634-527C-48B6-92C9-8FD8C8E732CB}" type="pres">
      <dgm:prSet presAssocID="{20170DA0-4EA3-4C0C-8A3E-FA6B478D7061}" presName="space" presStyleCnt="0"/>
      <dgm:spPr/>
    </dgm:pt>
    <dgm:pt modelId="{8066081F-6B61-4ABE-9308-C1E1CE21F572}" type="pres">
      <dgm:prSet presAssocID="{DEF98962-BAA7-490B-B570-F0801E0C473B}" presName="compositeA" presStyleCnt="0"/>
      <dgm:spPr/>
    </dgm:pt>
    <dgm:pt modelId="{E9DBADFD-B76B-41CF-A1F9-70E5509DFD38}" type="pres">
      <dgm:prSet presAssocID="{DEF98962-BAA7-490B-B570-F0801E0C473B}" presName="textA" presStyleLbl="revTx" presStyleIdx="4" presStyleCnt="8">
        <dgm:presLayoutVars>
          <dgm:bulletEnabled val="1"/>
        </dgm:presLayoutVars>
      </dgm:prSet>
      <dgm:spPr/>
    </dgm:pt>
    <dgm:pt modelId="{B7952706-EA2C-4288-AA49-23D102E28276}" type="pres">
      <dgm:prSet presAssocID="{DEF98962-BAA7-490B-B570-F0801E0C473B}" presName="circleA" presStyleLbl="node1" presStyleIdx="4" presStyleCnt="8"/>
      <dgm:spPr/>
    </dgm:pt>
    <dgm:pt modelId="{BCC0DC2A-86F5-4A40-839E-90EE8359DCD4}" type="pres">
      <dgm:prSet presAssocID="{DEF98962-BAA7-490B-B570-F0801E0C473B}" presName="spaceA" presStyleCnt="0"/>
      <dgm:spPr/>
    </dgm:pt>
    <dgm:pt modelId="{AA521722-268D-4B19-A82D-6ADB8C66947C}" type="pres">
      <dgm:prSet presAssocID="{5C8DB05E-83E8-4DC8-B6CB-0622A31944B7}" presName="space" presStyleCnt="0"/>
      <dgm:spPr/>
    </dgm:pt>
    <dgm:pt modelId="{21D4B271-0C8E-4495-A135-2591316C3166}" type="pres">
      <dgm:prSet presAssocID="{53F10BA4-A449-4441-8296-7406E3D4362C}" presName="compositeB" presStyleCnt="0"/>
      <dgm:spPr/>
    </dgm:pt>
    <dgm:pt modelId="{9BDB8D70-3C72-49AD-BE57-1DB6A05E75D0}" type="pres">
      <dgm:prSet presAssocID="{53F10BA4-A449-4441-8296-7406E3D4362C}" presName="textB" presStyleLbl="revTx" presStyleIdx="5" presStyleCnt="8">
        <dgm:presLayoutVars>
          <dgm:bulletEnabled val="1"/>
        </dgm:presLayoutVars>
      </dgm:prSet>
      <dgm:spPr/>
    </dgm:pt>
    <dgm:pt modelId="{F94A1F46-881C-4529-9F22-E74760A80F61}" type="pres">
      <dgm:prSet presAssocID="{53F10BA4-A449-4441-8296-7406E3D4362C}" presName="circleB" presStyleLbl="node1" presStyleIdx="5" presStyleCnt="8"/>
      <dgm:spPr/>
    </dgm:pt>
    <dgm:pt modelId="{E7F4DAA4-76E6-476F-8427-F67D344CF75E}" type="pres">
      <dgm:prSet presAssocID="{53F10BA4-A449-4441-8296-7406E3D4362C}" presName="spaceB" presStyleCnt="0"/>
      <dgm:spPr/>
    </dgm:pt>
    <dgm:pt modelId="{ABB991E6-4269-4021-8CC9-9A4FCF1D6556}" type="pres">
      <dgm:prSet presAssocID="{729F54C1-639A-4209-BE0F-1F50F2211D10}" presName="space" presStyleCnt="0"/>
      <dgm:spPr/>
    </dgm:pt>
    <dgm:pt modelId="{91B6A079-ECBC-4B94-8B1E-6B022834AAA7}" type="pres">
      <dgm:prSet presAssocID="{B491885A-DB60-4E71-B753-3DBAA816D45D}" presName="compositeA" presStyleCnt="0"/>
      <dgm:spPr/>
    </dgm:pt>
    <dgm:pt modelId="{BD48E1E0-AD6A-4018-B3E7-0ACDD1391C81}" type="pres">
      <dgm:prSet presAssocID="{B491885A-DB60-4E71-B753-3DBAA816D45D}" presName="textA" presStyleLbl="revTx" presStyleIdx="6" presStyleCnt="8">
        <dgm:presLayoutVars>
          <dgm:bulletEnabled val="1"/>
        </dgm:presLayoutVars>
      </dgm:prSet>
      <dgm:spPr/>
    </dgm:pt>
    <dgm:pt modelId="{09C56725-8ACB-44ED-BDE4-B9F0CF1F7AEE}" type="pres">
      <dgm:prSet presAssocID="{B491885A-DB60-4E71-B753-3DBAA816D45D}" presName="circleA" presStyleLbl="node1" presStyleIdx="6" presStyleCnt="8"/>
      <dgm:spPr/>
    </dgm:pt>
    <dgm:pt modelId="{36B29826-4556-4C30-9A19-7A590654363A}" type="pres">
      <dgm:prSet presAssocID="{B491885A-DB60-4E71-B753-3DBAA816D45D}" presName="spaceA" presStyleCnt="0"/>
      <dgm:spPr/>
    </dgm:pt>
    <dgm:pt modelId="{FCE9E9C7-15DB-47B7-9CA2-F994680CE6BE}" type="pres">
      <dgm:prSet presAssocID="{7CE534AB-8E74-4349-9B85-373D8415211B}" presName="space" presStyleCnt="0"/>
      <dgm:spPr/>
    </dgm:pt>
    <dgm:pt modelId="{DA4E25CC-EB62-482B-9431-8DB193CD989D}" type="pres">
      <dgm:prSet presAssocID="{9D20CF33-C612-4C4B-9B46-DC7AB71D7626}" presName="compositeB" presStyleCnt="0"/>
      <dgm:spPr/>
    </dgm:pt>
    <dgm:pt modelId="{9DBE8D5B-9787-4580-BD6C-257F3B694672}" type="pres">
      <dgm:prSet presAssocID="{9D20CF33-C612-4C4B-9B46-DC7AB71D7626}" presName="textB" presStyleLbl="revTx" presStyleIdx="7" presStyleCnt="8">
        <dgm:presLayoutVars>
          <dgm:bulletEnabled val="1"/>
        </dgm:presLayoutVars>
      </dgm:prSet>
      <dgm:spPr/>
    </dgm:pt>
    <dgm:pt modelId="{44D8DE22-935F-4CBF-A837-8424E1A9B53D}" type="pres">
      <dgm:prSet presAssocID="{9D20CF33-C612-4C4B-9B46-DC7AB71D7626}" presName="circleB" presStyleLbl="node1" presStyleIdx="7" presStyleCnt="8"/>
      <dgm:spPr/>
    </dgm:pt>
    <dgm:pt modelId="{0956ADFD-16E0-4CC3-B138-28113FA90EA4}" type="pres">
      <dgm:prSet presAssocID="{9D20CF33-C612-4C4B-9B46-DC7AB71D7626}" presName="spaceB" presStyleCnt="0"/>
      <dgm:spPr/>
    </dgm:pt>
  </dgm:ptLst>
  <dgm:cxnLst>
    <dgm:cxn modelId="{FB7A280E-E93F-4D37-8354-17125FE684B7}" srcId="{42DB2F54-DE2B-4797-9B57-FB642EBAF53F}" destId="{DD0BD159-5D8A-4C65-B184-03490D5F27F4}" srcOrd="3" destOrd="0" parTransId="{5AC0D7D7-59F0-4748-A29D-D73392F40377}" sibTransId="{20170DA0-4EA3-4C0C-8A3E-FA6B478D7061}"/>
    <dgm:cxn modelId="{9F7BAA27-0050-4AB3-8A8C-73BB3793A336}" srcId="{42DB2F54-DE2B-4797-9B57-FB642EBAF53F}" destId="{99F454B4-7A0B-42A7-92C8-ACA81FAFEF89}" srcOrd="2" destOrd="0" parTransId="{C17380E9-7787-4A19-A183-D80E6BCB48B1}" sibTransId="{69D057F4-AFEF-4EA0-A716-819997602070}"/>
    <dgm:cxn modelId="{77C5E92C-F060-460F-B504-279E643B7974}" type="presOf" srcId="{9D20CF33-C612-4C4B-9B46-DC7AB71D7626}" destId="{9DBE8D5B-9787-4580-BD6C-257F3B694672}" srcOrd="0" destOrd="0" presId="urn:microsoft.com/office/officeart/2005/8/layout/hProcess11"/>
    <dgm:cxn modelId="{3475BC35-DE79-4B79-AB90-CD3F16D78C16}" srcId="{42DB2F54-DE2B-4797-9B57-FB642EBAF53F}" destId="{DEF98962-BAA7-490B-B570-F0801E0C473B}" srcOrd="4" destOrd="0" parTransId="{6D3FD185-C255-4857-90C7-19C8BC9A32E2}" sibTransId="{5C8DB05E-83E8-4DC8-B6CB-0622A31944B7}"/>
    <dgm:cxn modelId="{F33BA95B-F9B5-41FC-AA90-3611A22C38E2}" type="presOf" srcId="{DD0BD159-5D8A-4C65-B184-03490D5F27F4}" destId="{19D92B27-D1FF-468D-A56E-283A118029CA}" srcOrd="0" destOrd="0" presId="urn:microsoft.com/office/officeart/2005/8/layout/hProcess11"/>
    <dgm:cxn modelId="{05371A65-30CB-4B45-B0BE-46C08A12AC62}" srcId="{9D20CF33-C612-4C4B-9B46-DC7AB71D7626}" destId="{45CE909B-C6D3-468F-98AC-53BB4FFC9E7F}" srcOrd="0" destOrd="0" parTransId="{5AE2D0AD-0C1D-43A4-87D6-126651FF2C6D}" sibTransId="{E0708169-96DA-4B0E-A488-5E4F77361DC9}"/>
    <dgm:cxn modelId="{AA5AE06B-1DA3-4D96-850B-C9666C8C8143}" srcId="{42DB2F54-DE2B-4797-9B57-FB642EBAF53F}" destId="{9D20CF33-C612-4C4B-9B46-DC7AB71D7626}" srcOrd="7" destOrd="0" parTransId="{201BE550-5333-4C4E-AFD7-D0E6D8A769FE}" sibTransId="{9E4C7F13-325B-499C-B79B-47B7875B1E47}"/>
    <dgm:cxn modelId="{6FDC4773-90E7-4EE3-81FF-A9A3CCB6B7EF}" type="presOf" srcId="{675D458C-D0F7-4020-81A0-E25F89FBD229}" destId="{1F586959-769E-4F26-BC09-BA74A10AE962}" srcOrd="0" destOrd="0" presId="urn:microsoft.com/office/officeart/2005/8/layout/hProcess11"/>
    <dgm:cxn modelId="{F887F673-6DB5-4C5B-B1DC-94A9597CF8EA}" type="presOf" srcId="{99F454B4-7A0B-42A7-92C8-ACA81FAFEF89}" destId="{4ADFA04D-9491-42C9-9ECD-032F1F09584F}" srcOrd="0" destOrd="0" presId="urn:microsoft.com/office/officeart/2005/8/layout/hProcess11"/>
    <dgm:cxn modelId="{F4650C55-3F4F-48E5-9780-DFB0A4BBB8F4}" type="presOf" srcId="{53F10BA4-A449-4441-8296-7406E3D4362C}" destId="{9BDB8D70-3C72-49AD-BE57-1DB6A05E75D0}" srcOrd="0" destOrd="0" presId="urn:microsoft.com/office/officeart/2005/8/layout/hProcess11"/>
    <dgm:cxn modelId="{6FAF5881-40A9-4DD8-9A70-910D0FDFDB89}" type="presOf" srcId="{42DB2F54-DE2B-4797-9B57-FB642EBAF53F}" destId="{730FFFFB-CBE3-4A70-8DFB-78C6FC8AD780}" srcOrd="0" destOrd="0" presId="urn:microsoft.com/office/officeart/2005/8/layout/hProcess11"/>
    <dgm:cxn modelId="{E4EF7688-3E26-4FE5-AE07-AB560D1A8AAE}" srcId="{42DB2F54-DE2B-4797-9B57-FB642EBAF53F}" destId="{675D458C-D0F7-4020-81A0-E25F89FBD229}" srcOrd="0" destOrd="0" parTransId="{F386925F-ABC0-4E6C-A734-9B418A3328B2}" sibTransId="{5F1175FB-EDE8-467C-B3E4-5D9F59A54059}"/>
    <dgm:cxn modelId="{1D01149B-7615-45BD-83D4-EEBBB142678D}" type="presOf" srcId="{DEF98962-BAA7-490B-B570-F0801E0C473B}" destId="{E9DBADFD-B76B-41CF-A1F9-70E5509DFD38}" srcOrd="0" destOrd="0" presId="urn:microsoft.com/office/officeart/2005/8/layout/hProcess11"/>
    <dgm:cxn modelId="{DF2000BC-4BE1-4EFB-AE97-E21D41580374}" type="presOf" srcId="{83442E4A-6291-4B74-B643-A0242ED18809}" destId="{ECDE9035-2223-475A-9A40-B8F071B9A709}" srcOrd="0" destOrd="0" presId="urn:microsoft.com/office/officeart/2005/8/layout/hProcess11"/>
    <dgm:cxn modelId="{9EAD13CC-534F-41C0-9E70-3D8E8A1A4B64}" type="presOf" srcId="{45CE909B-C6D3-468F-98AC-53BB4FFC9E7F}" destId="{9DBE8D5B-9787-4580-BD6C-257F3B694672}" srcOrd="0" destOrd="1" presId="urn:microsoft.com/office/officeart/2005/8/layout/hProcess11"/>
    <dgm:cxn modelId="{D3C608D3-0674-4FA9-B01D-0D77B7A88326}" srcId="{42DB2F54-DE2B-4797-9B57-FB642EBAF53F}" destId="{83442E4A-6291-4B74-B643-A0242ED18809}" srcOrd="1" destOrd="0" parTransId="{0036F0A4-2F82-4D08-A2F0-C2D7483E5D4B}" sibTransId="{876627C8-4122-4776-90AD-8A813D912322}"/>
    <dgm:cxn modelId="{306777D5-9A8A-4C65-8640-39023A30CF88}" srcId="{42DB2F54-DE2B-4797-9B57-FB642EBAF53F}" destId="{53F10BA4-A449-4441-8296-7406E3D4362C}" srcOrd="5" destOrd="0" parTransId="{B76B6EA0-1AAB-4416-8FB4-504463A19ABE}" sibTransId="{729F54C1-639A-4209-BE0F-1F50F2211D10}"/>
    <dgm:cxn modelId="{161C1DF9-F272-41C3-9163-57090E276B63}" type="presOf" srcId="{B491885A-DB60-4E71-B753-3DBAA816D45D}" destId="{BD48E1E0-AD6A-4018-B3E7-0ACDD1391C81}" srcOrd="0" destOrd="0" presId="urn:microsoft.com/office/officeart/2005/8/layout/hProcess11"/>
    <dgm:cxn modelId="{FE0F99FC-E7BC-4A03-AFAA-CA820DFE7F79}" srcId="{42DB2F54-DE2B-4797-9B57-FB642EBAF53F}" destId="{B491885A-DB60-4E71-B753-3DBAA816D45D}" srcOrd="6" destOrd="0" parTransId="{19BBA286-EA11-4B94-9293-158FB50A6BFB}" sibTransId="{7CE534AB-8E74-4349-9B85-373D8415211B}"/>
    <dgm:cxn modelId="{FF7D731F-F4E5-4F94-9DDB-59F02F9F3AF6}" type="presParOf" srcId="{730FFFFB-CBE3-4A70-8DFB-78C6FC8AD780}" destId="{1C9FBEC1-6440-4B8F-AB1B-39549F4E30CA}" srcOrd="0" destOrd="0" presId="urn:microsoft.com/office/officeart/2005/8/layout/hProcess11"/>
    <dgm:cxn modelId="{97C2BDFD-8D32-4950-A4DF-0B5DD41C532B}" type="presParOf" srcId="{730FFFFB-CBE3-4A70-8DFB-78C6FC8AD780}" destId="{CB9CC158-1BBD-4FDD-BBD3-57C1B952D07E}" srcOrd="1" destOrd="0" presId="urn:microsoft.com/office/officeart/2005/8/layout/hProcess11"/>
    <dgm:cxn modelId="{806FD0E0-0A3B-46AE-9A0E-D1FE7EC098FE}" type="presParOf" srcId="{CB9CC158-1BBD-4FDD-BBD3-57C1B952D07E}" destId="{E93BF1F3-B1A6-4D75-BE82-E92857261BB0}" srcOrd="0" destOrd="0" presId="urn:microsoft.com/office/officeart/2005/8/layout/hProcess11"/>
    <dgm:cxn modelId="{79216ED4-6221-4E5E-92F0-E52249A9C726}" type="presParOf" srcId="{E93BF1F3-B1A6-4D75-BE82-E92857261BB0}" destId="{1F586959-769E-4F26-BC09-BA74A10AE962}" srcOrd="0" destOrd="0" presId="urn:microsoft.com/office/officeart/2005/8/layout/hProcess11"/>
    <dgm:cxn modelId="{989D43A5-E7EC-4450-B00D-7F57AAE08D80}" type="presParOf" srcId="{E93BF1F3-B1A6-4D75-BE82-E92857261BB0}" destId="{673ABED3-E813-42D1-85D2-C229E729578D}" srcOrd="1" destOrd="0" presId="urn:microsoft.com/office/officeart/2005/8/layout/hProcess11"/>
    <dgm:cxn modelId="{88759E0C-0663-405C-B0C3-BE9603B293D4}" type="presParOf" srcId="{E93BF1F3-B1A6-4D75-BE82-E92857261BB0}" destId="{4E2A6AB3-3387-4D6E-AEF9-5A5A11152E69}" srcOrd="2" destOrd="0" presId="urn:microsoft.com/office/officeart/2005/8/layout/hProcess11"/>
    <dgm:cxn modelId="{FA4CE383-E256-42C7-A719-1878FFD31999}" type="presParOf" srcId="{CB9CC158-1BBD-4FDD-BBD3-57C1B952D07E}" destId="{43122F71-68A9-40E6-A846-2A03D21E5109}" srcOrd="1" destOrd="0" presId="urn:microsoft.com/office/officeart/2005/8/layout/hProcess11"/>
    <dgm:cxn modelId="{BE9BCC13-DA71-4F91-A5A2-F710B19F237A}" type="presParOf" srcId="{CB9CC158-1BBD-4FDD-BBD3-57C1B952D07E}" destId="{55A53A45-60B1-4AF6-B3ED-B03A182DC929}" srcOrd="2" destOrd="0" presId="urn:microsoft.com/office/officeart/2005/8/layout/hProcess11"/>
    <dgm:cxn modelId="{8546273D-4D87-4C7E-96C2-AF1B3FBBB869}" type="presParOf" srcId="{55A53A45-60B1-4AF6-B3ED-B03A182DC929}" destId="{ECDE9035-2223-475A-9A40-B8F071B9A709}" srcOrd="0" destOrd="0" presId="urn:microsoft.com/office/officeart/2005/8/layout/hProcess11"/>
    <dgm:cxn modelId="{3B8C9A5E-EA99-4E9B-80EE-B6D813201E9B}" type="presParOf" srcId="{55A53A45-60B1-4AF6-B3ED-B03A182DC929}" destId="{52D87DB6-C171-40D9-A099-F8580FC1E91C}" srcOrd="1" destOrd="0" presId="urn:microsoft.com/office/officeart/2005/8/layout/hProcess11"/>
    <dgm:cxn modelId="{82D557E1-9917-465F-8809-48D7740D36F9}" type="presParOf" srcId="{55A53A45-60B1-4AF6-B3ED-B03A182DC929}" destId="{3372D2DC-7404-491D-AF61-64DD20DFCC16}" srcOrd="2" destOrd="0" presId="urn:microsoft.com/office/officeart/2005/8/layout/hProcess11"/>
    <dgm:cxn modelId="{BCDB9E2D-CDB1-4A83-A783-3E19D6D2B53D}" type="presParOf" srcId="{CB9CC158-1BBD-4FDD-BBD3-57C1B952D07E}" destId="{B46C1965-DF31-4FB6-B978-F34C929301F6}" srcOrd="3" destOrd="0" presId="urn:microsoft.com/office/officeart/2005/8/layout/hProcess11"/>
    <dgm:cxn modelId="{A8151D06-0010-4051-8DC5-549DF4EC1CC1}" type="presParOf" srcId="{CB9CC158-1BBD-4FDD-BBD3-57C1B952D07E}" destId="{F09F32F5-567D-4834-82BE-36D0668D395A}" srcOrd="4" destOrd="0" presId="urn:microsoft.com/office/officeart/2005/8/layout/hProcess11"/>
    <dgm:cxn modelId="{F02F3DD6-8CB5-4724-BB27-9F4594E698E1}" type="presParOf" srcId="{F09F32F5-567D-4834-82BE-36D0668D395A}" destId="{4ADFA04D-9491-42C9-9ECD-032F1F09584F}" srcOrd="0" destOrd="0" presId="urn:microsoft.com/office/officeart/2005/8/layout/hProcess11"/>
    <dgm:cxn modelId="{65612F2B-4874-4808-9916-E67404DF9123}" type="presParOf" srcId="{F09F32F5-567D-4834-82BE-36D0668D395A}" destId="{E5153DF8-921E-4926-8969-27902EA76F3E}" srcOrd="1" destOrd="0" presId="urn:microsoft.com/office/officeart/2005/8/layout/hProcess11"/>
    <dgm:cxn modelId="{73A8CC14-035F-4F94-B299-E017DA31D2F9}" type="presParOf" srcId="{F09F32F5-567D-4834-82BE-36D0668D395A}" destId="{22F2E403-C866-4DAB-AD98-257E51906963}" srcOrd="2" destOrd="0" presId="urn:microsoft.com/office/officeart/2005/8/layout/hProcess11"/>
    <dgm:cxn modelId="{67A10DB7-998C-4719-99DE-269C5B3E3AFA}" type="presParOf" srcId="{CB9CC158-1BBD-4FDD-BBD3-57C1B952D07E}" destId="{C177CAC3-302E-4657-B643-ED174F5D26F3}" srcOrd="5" destOrd="0" presId="urn:microsoft.com/office/officeart/2005/8/layout/hProcess11"/>
    <dgm:cxn modelId="{6940944B-6B6A-48F9-83D9-F96537AB7615}" type="presParOf" srcId="{CB9CC158-1BBD-4FDD-BBD3-57C1B952D07E}" destId="{4240B5F6-F796-4B6A-AF68-2CBA7AEE94CE}" srcOrd="6" destOrd="0" presId="urn:microsoft.com/office/officeart/2005/8/layout/hProcess11"/>
    <dgm:cxn modelId="{0A101B79-75EF-43BE-AE82-FB5F54124BF2}" type="presParOf" srcId="{4240B5F6-F796-4B6A-AF68-2CBA7AEE94CE}" destId="{19D92B27-D1FF-468D-A56E-283A118029CA}" srcOrd="0" destOrd="0" presId="urn:microsoft.com/office/officeart/2005/8/layout/hProcess11"/>
    <dgm:cxn modelId="{D9510D18-F350-4947-B212-10E41D6D8E27}" type="presParOf" srcId="{4240B5F6-F796-4B6A-AF68-2CBA7AEE94CE}" destId="{C7FF2A86-999E-4855-A4EF-A476033A1BD0}" srcOrd="1" destOrd="0" presId="urn:microsoft.com/office/officeart/2005/8/layout/hProcess11"/>
    <dgm:cxn modelId="{FF9048B2-C258-4024-B741-605323EEBDC6}" type="presParOf" srcId="{4240B5F6-F796-4B6A-AF68-2CBA7AEE94CE}" destId="{29640FF8-14D7-46DC-BDFB-BDE05A07E117}" srcOrd="2" destOrd="0" presId="urn:microsoft.com/office/officeart/2005/8/layout/hProcess11"/>
    <dgm:cxn modelId="{FA06014E-3CE7-4185-992B-367BFE0D0A4F}" type="presParOf" srcId="{CB9CC158-1BBD-4FDD-BBD3-57C1B952D07E}" destId="{439D6634-527C-48B6-92C9-8FD8C8E732CB}" srcOrd="7" destOrd="0" presId="urn:microsoft.com/office/officeart/2005/8/layout/hProcess11"/>
    <dgm:cxn modelId="{8FDEFC28-C825-4B3A-9A30-01580C094600}" type="presParOf" srcId="{CB9CC158-1BBD-4FDD-BBD3-57C1B952D07E}" destId="{8066081F-6B61-4ABE-9308-C1E1CE21F572}" srcOrd="8" destOrd="0" presId="urn:microsoft.com/office/officeart/2005/8/layout/hProcess11"/>
    <dgm:cxn modelId="{1280B4FD-D2C8-4BBE-900A-324F9A34A7E0}" type="presParOf" srcId="{8066081F-6B61-4ABE-9308-C1E1CE21F572}" destId="{E9DBADFD-B76B-41CF-A1F9-70E5509DFD38}" srcOrd="0" destOrd="0" presId="urn:microsoft.com/office/officeart/2005/8/layout/hProcess11"/>
    <dgm:cxn modelId="{15A9468A-8318-4E33-8191-EEB073AF6685}" type="presParOf" srcId="{8066081F-6B61-4ABE-9308-C1E1CE21F572}" destId="{B7952706-EA2C-4288-AA49-23D102E28276}" srcOrd="1" destOrd="0" presId="urn:microsoft.com/office/officeart/2005/8/layout/hProcess11"/>
    <dgm:cxn modelId="{639D280B-0F33-4799-AA9F-75B571585711}" type="presParOf" srcId="{8066081F-6B61-4ABE-9308-C1E1CE21F572}" destId="{BCC0DC2A-86F5-4A40-839E-90EE8359DCD4}" srcOrd="2" destOrd="0" presId="urn:microsoft.com/office/officeart/2005/8/layout/hProcess11"/>
    <dgm:cxn modelId="{8AC719DB-E339-4CA7-9E91-8D516B993F65}" type="presParOf" srcId="{CB9CC158-1BBD-4FDD-BBD3-57C1B952D07E}" destId="{AA521722-268D-4B19-A82D-6ADB8C66947C}" srcOrd="9" destOrd="0" presId="urn:microsoft.com/office/officeart/2005/8/layout/hProcess11"/>
    <dgm:cxn modelId="{5C5D1FA6-D227-4F47-A38D-78FA33A61F6A}" type="presParOf" srcId="{CB9CC158-1BBD-4FDD-BBD3-57C1B952D07E}" destId="{21D4B271-0C8E-4495-A135-2591316C3166}" srcOrd="10" destOrd="0" presId="urn:microsoft.com/office/officeart/2005/8/layout/hProcess11"/>
    <dgm:cxn modelId="{1FA1D6AE-8567-4066-864D-69F08C52D2F4}" type="presParOf" srcId="{21D4B271-0C8E-4495-A135-2591316C3166}" destId="{9BDB8D70-3C72-49AD-BE57-1DB6A05E75D0}" srcOrd="0" destOrd="0" presId="urn:microsoft.com/office/officeart/2005/8/layout/hProcess11"/>
    <dgm:cxn modelId="{9468C607-EEFE-49FE-8E02-0922465E6A55}" type="presParOf" srcId="{21D4B271-0C8E-4495-A135-2591316C3166}" destId="{F94A1F46-881C-4529-9F22-E74760A80F61}" srcOrd="1" destOrd="0" presId="urn:microsoft.com/office/officeart/2005/8/layout/hProcess11"/>
    <dgm:cxn modelId="{4AE493D9-FACA-406A-ACC4-9F4D107F9699}" type="presParOf" srcId="{21D4B271-0C8E-4495-A135-2591316C3166}" destId="{E7F4DAA4-76E6-476F-8427-F67D344CF75E}" srcOrd="2" destOrd="0" presId="urn:microsoft.com/office/officeart/2005/8/layout/hProcess11"/>
    <dgm:cxn modelId="{7FC664E7-6771-4AF8-8D46-B0E687C53476}" type="presParOf" srcId="{CB9CC158-1BBD-4FDD-BBD3-57C1B952D07E}" destId="{ABB991E6-4269-4021-8CC9-9A4FCF1D6556}" srcOrd="11" destOrd="0" presId="urn:microsoft.com/office/officeart/2005/8/layout/hProcess11"/>
    <dgm:cxn modelId="{35DDC0CE-CB21-4627-B9FD-E0BF8DCC1C96}" type="presParOf" srcId="{CB9CC158-1BBD-4FDD-BBD3-57C1B952D07E}" destId="{91B6A079-ECBC-4B94-8B1E-6B022834AAA7}" srcOrd="12" destOrd="0" presId="urn:microsoft.com/office/officeart/2005/8/layout/hProcess11"/>
    <dgm:cxn modelId="{CBC741AA-A532-45E1-BD63-CC47A5FE366E}" type="presParOf" srcId="{91B6A079-ECBC-4B94-8B1E-6B022834AAA7}" destId="{BD48E1E0-AD6A-4018-B3E7-0ACDD1391C81}" srcOrd="0" destOrd="0" presId="urn:microsoft.com/office/officeart/2005/8/layout/hProcess11"/>
    <dgm:cxn modelId="{93F2BD22-82ED-4AAE-97BA-F270C1EAA168}" type="presParOf" srcId="{91B6A079-ECBC-4B94-8B1E-6B022834AAA7}" destId="{09C56725-8ACB-44ED-BDE4-B9F0CF1F7AEE}" srcOrd="1" destOrd="0" presId="urn:microsoft.com/office/officeart/2005/8/layout/hProcess11"/>
    <dgm:cxn modelId="{E500206A-635A-4C51-8567-2007559334D2}" type="presParOf" srcId="{91B6A079-ECBC-4B94-8B1E-6B022834AAA7}" destId="{36B29826-4556-4C30-9A19-7A590654363A}" srcOrd="2" destOrd="0" presId="urn:microsoft.com/office/officeart/2005/8/layout/hProcess11"/>
    <dgm:cxn modelId="{899A5FC7-B343-43F6-9AEB-5EB198D94C0C}" type="presParOf" srcId="{CB9CC158-1BBD-4FDD-BBD3-57C1B952D07E}" destId="{FCE9E9C7-15DB-47B7-9CA2-F994680CE6BE}" srcOrd="13" destOrd="0" presId="urn:microsoft.com/office/officeart/2005/8/layout/hProcess11"/>
    <dgm:cxn modelId="{E81F483B-00B7-48AA-90D8-2F449E87B8AA}" type="presParOf" srcId="{CB9CC158-1BBD-4FDD-BBD3-57C1B952D07E}" destId="{DA4E25CC-EB62-482B-9431-8DB193CD989D}" srcOrd="14" destOrd="0" presId="urn:microsoft.com/office/officeart/2005/8/layout/hProcess11"/>
    <dgm:cxn modelId="{DB53B74D-7923-4425-90EF-52834442C72B}" type="presParOf" srcId="{DA4E25CC-EB62-482B-9431-8DB193CD989D}" destId="{9DBE8D5B-9787-4580-BD6C-257F3B694672}" srcOrd="0" destOrd="0" presId="urn:microsoft.com/office/officeart/2005/8/layout/hProcess11"/>
    <dgm:cxn modelId="{E18B1C64-651E-4AD1-831F-F58CB3D6968E}" type="presParOf" srcId="{DA4E25CC-EB62-482B-9431-8DB193CD989D}" destId="{44D8DE22-935F-4CBF-A837-8424E1A9B53D}" srcOrd="1" destOrd="0" presId="urn:microsoft.com/office/officeart/2005/8/layout/hProcess11"/>
    <dgm:cxn modelId="{A5757A59-A489-4132-8542-C457FCCC5198}" type="presParOf" srcId="{DA4E25CC-EB62-482B-9431-8DB193CD989D}" destId="{0956ADFD-16E0-4CC3-B138-28113FA90EA4}"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59DC77-757D-44C6-8350-9E36BF842693}">
      <dsp:nvSpPr>
        <dsp:cNvPr id="0" name=""/>
        <dsp:cNvSpPr/>
      </dsp:nvSpPr>
      <dsp:spPr>
        <a:xfrm>
          <a:off x="662939" y="0"/>
          <a:ext cx="7513320" cy="1754326"/>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FEB2C9-C9CD-43F3-B260-1F1152056FA0}">
      <dsp:nvSpPr>
        <dsp:cNvPr id="0" name=""/>
        <dsp:cNvSpPr/>
      </dsp:nvSpPr>
      <dsp:spPr>
        <a:xfrm>
          <a:off x="4423" y="526297"/>
          <a:ext cx="2127795" cy="70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Data Split (Training/Test).</a:t>
          </a:r>
        </a:p>
      </dsp:txBody>
      <dsp:txXfrm>
        <a:off x="38679" y="560553"/>
        <a:ext cx="2059283" cy="633218"/>
      </dsp:txXfrm>
    </dsp:sp>
    <dsp:sp modelId="{A78B9AEC-9DD3-4AF4-93E1-AC0311850E4C}">
      <dsp:nvSpPr>
        <dsp:cNvPr id="0" name=""/>
        <dsp:cNvSpPr/>
      </dsp:nvSpPr>
      <dsp:spPr>
        <a:xfrm>
          <a:off x="2238609" y="526297"/>
          <a:ext cx="2127795" cy="70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Feed Training annotations to Network.</a:t>
          </a:r>
        </a:p>
      </dsp:txBody>
      <dsp:txXfrm>
        <a:off x="2272865" y="560553"/>
        <a:ext cx="2059283" cy="633218"/>
      </dsp:txXfrm>
    </dsp:sp>
    <dsp:sp modelId="{B2CEFCCB-5079-4CA4-9AD3-7B590D7F2DF6}">
      <dsp:nvSpPr>
        <dsp:cNvPr id="0" name=""/>
        <dsp:cNvSpPr/>
      </dsp:nvSpPr>
      <dsp:spPr>
        <a:xfrm>
          <a:off x="4472794" y="526297"/>
          <a:ext cx="2127795" cy="70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Training for 100 epochs on NVIDIA Tesla P100.</a:t>
          </a:r>
        </a:p>
      </dsp:txBody>
      <dsp:txXfrm>
        <a:off x="4507050" y="560553"/>
        <a:ext cx="2059283" cy="633218"/>
      </dsp:txXfrm>
    </dsp:sp>
    <dsp:sp modelId="{D17391AB-173F-445A-AC7B-DC8DC86F2380}">
      <dsp:nvSpPr>
        <dsp:cNvPr id="0" name=""/>
        <dsp:cNvSpPr/>
      </dsp:nvSpPr>
      <dsp:spPr>
        <a:xfrm>
          <a:off x="6706980" y="526297"/>
          <a:ext cx="2127795" cy="70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Test network.</a:t>
          </a:r>
        </a:p>
      </dsp:txBody>
      <dsp:txXfrm>
        <a:off x="6741236" y="560553"/>
        <a:ext cx="2059283" cy="6332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9FBEC1-6440-4B8F-AB1B-39549F4E30CA}">
      <dsp:nvSpPr>
        <dsp:cNvPr id="0" name=""/>
        <dsp:cNvSpPr/>
      </dsp:nvSpPr>
      <dsp:spPr>
        <a:xfrm>
          <a:off x="0" y="941796"/>
          <a:ext cx="8839200" cy="1255728"/>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586959-769E-4F26-BC09-BA74A10AE962}">
      <dsp:nvSpPr>
        <dsp:cNvPr id="0" name=""/>
        <dsp:cNvSpPr/>
      </dsp:nvSpPr>
      <dsp:spPr>
        <a:xfrm>
          <a:off x="315" y="0"/>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Split Data (Training/Test).</a:t>
          </a:r>
        </a:p>
      </dsp:txBody>
      <dsp:txXfrm>
        <a:off x="315" y="0"/>
        <a:ext cx="952652" cy="1255728"/>
      </dsp:txXfrm>
    </dsp:sp>
    <dsp:sp modelId="{673ABED3-E813-42D1-85D2-C229E729578D}">
      <dsp:nvSpPr>
        <dsp:cNvPr id="0" name=""/>
        <dsp:cNvSpPr/>
      </dsp:nvSpPr>
      <dsp:spPr>
        <a:xfrm>
          <a:off x="319675"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DE9035-2223-475A-9A40-B8F071B9A709}">
      <dsp:nvSpPr>
        <dsp:cNvPr id="0" name=""/>
        <dsp:cNvSpPr/>
      </dsp:nvSpPr>
      <dsp:spPr>
        <a:xfrm>
          <a:off x="1000600" y="1883592"/>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66725">
            <a:lnSpc>
              <a:spcPct val="90000"/>
            </a:lnSpc>
            <a:spcBef>
              <a:spcPct val="0"/>
            </a:spcBef>
            <a:spcAft>
              <a:spcPct val="35000"/>
            </a:spcAft>
            <a:buNone/>
          </a:pPr>
          <a:r>
            <a:rPr lang="en-US" sz="1050" kern="1200" dirty="0">
              <a:latin typeface="Arial Black" panose="020B0A04020102020204" pitchFamily="34" charset="0"/>
            </a:rPr>
            <a:t>Split Training Data (Training/ Validation)</a:t>
          </a:r>
        </a:p>
      </dsp:txBody>
      <dsp:txXfrm>
        <a:off x="1000600" y="1883592"/>
        <a:ext cx="952652" cy="1255728"/>
      </dsp:txXfrm>
    </dsp:sp>
    <dsp:sp modelId="{52D87DB6-C171-40D9-A099-F8580FC1E91C}">
      <dsp:nvSpPr>
        <dsp:cNvPr id="0" name=""/>
        <dsp:cNvSpPr/>
      </dsp:nvSpPr>
      <dsp:spPr>
        <a:xfrm>
          <a:off x="1319961"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DFA04D-9491-42C9-9ECD-032F1F09584F}">
      <dsp:nvSpPr>
        <dsp:cNvPr id="0" name=""/>
        <dsp:cNvSpPr/>
      </dsp:nvSpPr>
      <dsp:spPr>
        <a:xfrm>
          <a:off x="2000885" y="0"/>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Feed Training Data in the Network.</a:t>
          </a:r>
        </a:p>
      </dsp:txBody>
      <dsp:txXfrm>
        <a:off x="2000885" y="0"/>
        <a:ext cx="952652" cy="1255728"/>
      </dsp:txXfrm>
    </dsp:sp>
    <dsp:sp modelId="{E5153DF8-921E-4926-8969-27902EA76F3E}">
      <dsp:nvSpPr>
        <dsp:cNvPr id="0" name=""/>
        <dsp:cNvSpPr/>
      </dsp:nvSpPr>
      <dsp:spPr>
        <a:xfrm>
          <a:off x="2320246"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D92B27-D1FF-468D-A56E-283A118029CA}">
      <dsp:nvSpPr>
        <dsp:cNvPr id="0" name=""/>
        <dsp:cNvSpPr/>
      </dsp:nvSpPr>
      <dsp:spPr>
        <a:xfrm>
          <a:off x="3001171" y="1883592"/>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Training 90 epochs.</a:t>
          </a:r>
        </a:p>
      </dsp:txBody>
      <dsp:txXfrm>
        <a:off x="3001171" y="1883592"/>
        <a:ext cx="952652" cy="1255728"/>
      </dsp:txXfrm>
    </dsp:sp>
    <dsp:sp modelId="{C7FF2A86-999E-4855-A4EF-A476033A1BD0}">
      <dsp:nvSpPr>
        <dsp:cNvPr id="0" name=""/>
        <dsp:cNvSpPr/>
      </dsp:nvSpPr>
      <dsp:spPr>
        <a:xfrm>
          <a:off x="3320531"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DBADFD-B76B-41CF-A1F9-70E5509DFD38}">
      <dsp:nvSpPr>
        <dsp:cNvPr id="0" name=""/>
        <dsp:cNvSpPr/>
      </dsp:nvSpPr>
      <dsp:spPr>
        <a:xfrm>
          <a:off x="4001456" y="0"/>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Test in the Validation Data.</a:t>
          </a:r>
        </a:p>
      </dsp:txBody>
      <dsp:txXfrm>
        <a:off x="4001456" y="0"/>
        <a:ext cx="952652" cy="1255728"/>
      </dsp:txXfrm>
    </dsp:sp>
    <dsp:sp modelId="{B7952706-EA2C-4288-AA49-23D102E28276}">
      <dsp:nvSpPr>
        <dsp:cNvPr id="0" name=""/>
        <dsp:cNvSpPr/>
      </dsp:nvSpPr>
      <dsp:spPr>
        <a:xfrm>
          <a:off x="4320816"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DB8D70-3C72-49AD-BE57-1DB6A05E75D0}">
      <dsp:nvSpPr>
        <dsp:cNvPr id="0" name=""/>
        <dsp:cNvSpPr/>
      </dsp:nvSpPr>
      <dsp:spPr>
        <a:xfrm>
          <a:off x="5001741" y="1883592"/>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Repeat 5 times total.</a:t>
          </a:r>
        </a:p>
      </dsp:txBody>
      <dsp:txXfrm>
        <a:off x="5001741" y="1883592"/>
        <a:ext cx="952652" cy="1255728"/>
      </dsp:txXfrm>
    </dsp:sp>
    <dsp:sp modelId="{F94A1F46-881C-4529-9F22-E74760A80F61}">
      <dsp:nvSpPr>
        <dsp:cNvPr id="0" name=""/>
        <dsp:cNvSpPr/>
      </dsp:nvSpPr>
      <dsp:spPr>
        <a:xfrm>
          <a:off x="5321101"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48E1E0-AD6A-4018-B3E7-0ACDD1391C81}">
      <dsp:nvSpPr>
        <dsp:cNvPr id="0" name=""/>
        <dsp:cNvSpPr/>
      </dsp:nvSpPr>
      <dsp:spPr>
        <a:xfrm>
          <a:off x="6002026" y="0"/>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66725">
            <a:lnSpc>
              <a:spcPct val="90000"/>
            </a:lnSpc>
            <a:spcBef>
              <a:spcPct val="0"/>
            </a:spcBef>
            <a:spcAft>
              <a:spcPct val="35000"/>
            </a:spcAft>
            <a:buNone/>
          </a:pPr>
          <a:r>
            <a:rPr lang="en-US" sz="1050" kern="1200" dirty="0">
              <a:latin typeface="Arial Black" panose="020B0A04020102020204" pitchFamily="34" charset="0"/>
            </a:rPr>
            <a:t>Test each model in the Test set.</a:t>
          </a:r>
        </a:p>
      </dsp:txBody>
      <dsp:txXfrm>
        <a:off x="6002026" y="0"/>
        <a:ext cx="952652" cy="1255728"/>
      </dsp:txXfrm>
    </dsp:sp>
    <dsp:sp modelId="{09C56725-8ACB-44ED-BDE4-B9F0CF1F7AEE}">
      <dsp:nvSpPr>
        <dsp:cNvPr id="0" name=""/>
        <dsp:cNvSpPr/>
      </dsp:nvSpPr>
      <dsp:spPr>
        <a:xfrm>
          <a:off x="6321386"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BE8D5B-9787-4580-BD6C-257F3B694672}">
      <dsp:nvSpPr>
        <dsp:cNvPr id="0" name=""/>
        <dsp:cNvSpPr/>
      </dsp:nvSpPr>
      <dsp:spPr>
        <a:xfrm>
          <a:off x="7002311" y="1883592"/>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t" anchorCtr="1">
          <a:noAutofit/>
        </a:bodyPr>
        <a:lstStyle/>
        <a:p>
          <a:pPr marL="0" lvl="0" indent="0" algn="l" defTabSz="444500">
            <a:lnSpc>
              <a:spcPct val="90000"/>
            </a:lnSpc>
            <a:spcBef>
              <a:spcPct val="0"/>
            </a:spcBef>
            <a:spcAft>
              <a:spcPct val="35000"/>
            </a:spcAft>
            <a:buNone/>
          </a:pPr>
          <a:r>
            <a:rPr lang="en-US" sz="1000" kern="1200" dirty="0">
              <a:latin typeface="Arial Black" panose="020B0A04020102020204" pitchFamily="34" charset="0"/>
            </a:rPr>
            <a:t>Obtain a mean average from the 5-fold cross validation.</a:t>
          </a:r>
        </a:p>
        <a:p>
          <a:pPr marL="57150" lvl="1" indent="-57150" algn="l" defTabSz="311150">
            <a:lnSpc>
              <a:spcPct val="90000"/>
            </a:lnSpc>
            <a:spcBef>
              <a:spcPct val="0"/>
            </a:spcBef>
            <a:spcAft>
              <a:spcPct val="15000"/>
            </a:spcAft>
            <a:buChar char="•"/>
          </a:pPr>
          <a:endParaRPr lang="en-US" sz="700" kern="1200" dirty="0"/>
        </a:p>
      </dsp:txBody>
      <dsp:txXfrm>
        <a:off x="7002311" y="1883592"/>
        <a:ext cx="952652" cy="1255728"/>
      </dsp:txXfrm>
    </dsp:sp>
    <dsp:sp modelId="{44D8DE22-935F-4CBF-A837-8424E1A9B53D}">
      <dsp:nvSpPr>
        <dsp:cNvPr id="0" name=""/>
        <dsp:cNvSpPr/>
      </dsp:nvSpPr>
      <dsp:spPr>
        <a:xfrm>
          <a:off x="7321672"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50" name="Rectangle 1"/>
          <p:cNvSpPr>
            <a:spLocks noGrp="1" noRot="1" noChangeAspect="1" noChangeArrowheads="1"/>
          </p:cNvSpPr>
          <p:nvPr>
            <p:ph type="sldImg"/>
          </p:nvPr>
        </p:nvSpPr>
        <p:spPr bwMode="auto">
          <a:xfrm>
            <a:off x="1371600" y="763588"/>
            <a:ext cx="5027613" cy="3770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2" name="Rectangle 2"/>
          <p:cNvSpPr>
            <a:spLocks noGrp="1" noChangeArrowheads="1"/>
          </p:cNvSpPr>
          <p:nvPr>
            <p:ph type="body"/>
          </p:nvPr>
        </p:nvSpPr>
        <p:spPr bwMode="auto">
          <a:xfrm>
            <a:off x="777875" y="4776788"/>
            <a:ext cx="6216650" cy="452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en-US" altLang="en-US" noProof="0"/>
          </a:p>
        </p:txBody>
      </p:sp>
      <p:sp>
        <p:nvSpPr>
          <p:cNvPr id="2051" name="Rectangle 3"/>
          <p:cNvSpPr>
            <a:spLocks noGrp="1" noChangeArrowheads="1"/>
          </p:cNvSpPr>
          <p:nvPr>
            <p:ph type="hdr"/>
          </p:nvPr>
        </p:nvSpPr>
        <p:spPr bwMode="auto">
          <a:xfrm>
            <a:off x="0"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ea typeface="DejaVu Sans" charset="0"/>
                <a:cs typeface="DejaVu Sans" charset="0"/>
              </a:defRPr>
            </a:lvl1pPr>
          </a:lstStyle>
          <a:p>
            <a:pPr>
              <a:defRPr/>
            </a:pPr>
            <a:endParaRPr lang="en-US" altLang="en-US"/>
          </a:p>
        </p:txBody>
      </p:sp>
      <p:sp>
        <p:nvSpPr>
          <p:cNvPr id="2052" name="Rectangle 4"/>
          <p:cNvSpPr>
            <a:spLocks noGrp="1" noChangeArrowheads="1"/>
          </p:cNvSpPr>
          <p:nvPr>
            <p:ph type="dt"/>
          </p:nvPr>
        </p:nvSpPr>
        <p:spPr bwMode="auto">
          <a:xfrm>
            <a:off x="4398963"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ea typeface="DejaVu Sans" charset="0"/>
                <a:cs typeface="DejaVu Sans" charset="0"/>
              </a:defRPr>
            </a:lvl1pPr>
          </a:lstStyle>
          <a:p>
            <a:pPr>
              <a:defRPr/>
            </a:pPr>
            <a:endParaRPr lang="en-US" altLang="en-US"/>
          </a:p>
        </p:txBody>
      </p:sp>
      <p:sp>
        <p:nvSpPr>
          <p:cNvPr id="2053" name="Rectangle 5"/>
          <p:cNvSpPr>
            <a:spLocks noGrp="1" noChangeArrowheads="1"/>
          </p:cNvSpPr>
          <p:nvPr>
            <p:ph type="ftr"/>
          </p:nvPr>
        </p:nvSpPr>
        <p:spPr bwMode="auto">
          <a:xfrm>
            <a:off x="0"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ea typeface="DejaVu Sans" charset="0"/>
                <a:cs typeface="DejaVu Sans" charset="0"/>
              </a:defRPr>
            </a:lvl1pPr>
          </a:lstStyle>
          <a:p>
            <a:pPr>
              <a:defRPr/>
            </a:pPr>
            <a:endParaRPr lang="en-US" altLang="en-US"/>
          </a:p>
        </p:txBody>
      </p:sp>
      <p:sp>
        <p:nvSpPr>
          <p:cNvPr id="2054" name="Rectangle 6"/>
          <p:cNvSpPr>
            <a:spLocks noGrp="1" noChangeArrowheads="1"/>
          </p:cNvSpPr>
          <p:nvPr>
            <p:ph type="sldNum"/>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ea typeface="DejaVu Sans" charset="0"/>
                <a:cs typeface="DejaVu Sans" charset="0"/>
              </a:defRPr>
            </a:lvl1pPr>
          </a:lstStyle>
          <a:p>
            <a:pPr>
              <a:defRPr/>
            </a:pPr>
            <a:fld id="{81EA5BC6-3457-401A-AF52-90C13AE40A1D}" type="slidenum">
              <a:rPr lang="en-US" altLang="en-US"/>
              <a:pPr>
                <a:defRPr/>
              </a:pPr>
              <a:t>‹#›</a:t>
            </a:fld>
            <a:endParaRPr lang="en-US" altLang="en-US"/>
          </a:p>
        </p:txBody>
      </p:sp>
    </p:spTree>
    <p:extLst>
      <p:ext uri="{BB962C8B-B14F-4D97-AF65-F5344CB8AC3E}">
        <p14:creationId xmlns:p14="http://schemas.microsoft.com/office/powerpoint/2010/main" val="8194791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1A8439E1-DCEF-45A7-BDE1-C104A95358EB}" type="slidenum">
              <a:rPr lang="en-US" altLang="en-US" sz="1400" smtClean="0"/>
              <a:pPr>
                <a:spcBef>
                  <a:spcPct val="0"/>
                </a:spcBef>
              </a:pPr>
              <a:t>1</a:t>
            </a:fld>
            <a:endParaRPr lang="en-US" altLang="en-US" sz="1400"/>
          </a:p>
        </p:txBody>
      </p:sp>
      <p:sp>
        <p:nvSpPr>
          <p:cNvPr id="4099"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00"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923165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11</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9199547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12</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263794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13</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35211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14</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080166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15</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2357230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16</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386647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17</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9409626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18</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33256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19</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2021246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20</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42239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19665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21</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2852709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22</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9816916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23</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0115444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24</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609880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25</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9979398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26</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9239575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27</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1448598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29</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4702629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30</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4324370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31</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911250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4</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7236523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32</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9985765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33</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9594947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34</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1624846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35</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9457799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37</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54066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5</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738317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6</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526578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7</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163801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8</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534517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9</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56949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10</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805754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215143" y="2630943"/>
            <a:ext cx="7650339" cy="1814322"/>
          </a:xfrm>
          <a:solidFill>
            <a:srgbClr val="FFFFFF"/>
          </a:solidFill>
          <a:ln w="38100">
            <a:solidFill>
              <a:srgbClr val="404040"/>
            </a:solidFill>
          </a:ln>
        </p:spPr>
        <p:txBody>
          <a:bodyPr lIns="274320" rIns="274320" anchor="ctr" anchorCtr="1">
            <a:normAutofit/>
          </a:bodyPr>
          <a:lstStyle>
            <a:lvl1pPr algn="ctr">
              <a:defRPr sz="3858">
                <a:solidFill>
                  <a:srgbClr val="262626"/>
                </a:solidFill>
              </a:defRPr>
            </a:lvl1pPr>
          </a:lstStyle>
          <a:p>
            <a:r>
              <a:rPr lang="el-GR"/>
              <a:t>Κάντε κλικ για να επεξεργαστείτε τον τίτλο υποδείγματος</a:t>
            </a:r>
            <a:endParaRPr lang="en-US" dirty="0"/>
          </a:p>
        </p:txBody>
      </p:sp>
      <p:sp>
        <p:nvSpPr>
          <p:cNvPr id="3" name="Subtitle 2"/>
          <p:cNvSpPr>
            <a:spLocks noGrp="1"/>
          </p:cNvSpPr>
          <p:nvPr>
            <p:ph type="subTitle" idx="1"/>
          </p:nvPr>
        </p:nvSpPr>
        <p:spPr>
          <a:xfrm>
            <a:off x="2228449" y="4797873"/>
            <a:ext cx="5623729" cy="1366754"/>
          </a:xfrm>
          <a:noFill/>
        </p:spPr>
        <p:txBody>
          <a:bodyPr>
            <a:normAutofit/>
          </a:bodyPr>
          <a:lstStyle>
            <a:lvl1pPr marL="0" indent="0" algn="ctr">
              <a:buNone/>
              <a:defRPr sz="2094">
                <a:solidFill>
                  <a:schemeClr val="tx1">
                    <a:lumMod val="75000"/>
                    <a:lumOff val="25000"/>
                  </a:schemeClr>
                </a:solidFill>
              </a:defRPr>
            </a:lvl1pPr>
            <a:lvl2pPr marL="503972" indent="0" algn="ctr">
              <a:buNone/>
              <a:defRPr sz="2094"/>
            </a:lvl2pPr>
            <a:lvl3pPr marL="1007943" indent="0" algn="ctr">
              <a:buNone/>
              <a:defRPr sz="1984"/>
            </a:lvl3pPr>
            <a:lvl4pPr marL="1511915" indent="0" algn="ctr">
              <a:buNone/>
              <a:defRPr sz="1764"/>
            </a:lvl4pPr>
            <a:lvl5pPr marL="2015886" indent="0" algn="ctr">
              <a:buNone/>
              <a:defRPr sz="1764"/>
            </a:lvl5pPr>
            <a:lvl6pPr marL="2519858" indent="0" algn="ctr">
              <a:buNone/>
              <a:defRPr sz="1764"/>
            </a:lvl6pPr>
            <a:lvl7pPr marL="3023829" indent="0" algn="ctr">
              <a:buNone/>
              <a:defRPr sz="1764"/>
            </a:lvl7pPr>
            <a:lvl8pPr marL="3527801" indent="0" algn="ctr">
              <a:buNone/>
              <a:defRPr sz="1764"/>
            </a:lvl8pPr>
            <a:lvl9pPr marL="4031772" indent="0" algn="ctr">
              <a:buNone/>
              <a:defRPr sz="1764"/>
            </a:lvl9pPr>
          </a:lstStyle>
          <a:p>
            <a:r>
              <a:rPr lang="el-GR"/>
              <a:t>Κάντε κλικ για να επεξεργαστείτε τον υπότιτλο του υποδείγματος</a:t>
            </a:r>
            <a:endParaRPr lang="en-US" dirty="0"/>
          </a:p>
        </p:txBody>
      </p:sp>
      <p:sp>
        <p:nvSpPr>
          <p:cNvPr id="7" name="Date Placeholder 6"/>
          <p:cNvSpPr>
            <a:spLocks noGrp="1"/>
          </p:cNvSpPr>
          <p:nvPr>
            <p:ph type="dt" sz="half" idx="10"/>
          </p:nvPr>
        </p:nvSpPr>
        <p:spPr/>
        <p:txBody>
          <a:bodyPr/>
          <a:lstStyle/>
          <a:p>
            <a:pPr>
              <a:defRPr/>
            </a:pPr>
            <a:fld id="{51009DE1-47E2-4CDB-A0B7-59630D4F3723}" type="datetime1">
              <a:rPr lang="el-GR" altLang="en-US" smtClean="0"/>
              <a:t>4/7/2022</a:t>
            </a:fld>
            <a:endParaRPr lang="en-US" altLang="en-US"/>
          </a:p>
        </p:txBody>
      </p:sp>
      <p:sp>
        <p:nvSpPr>
          <p:cNvPr id="8" name="Footer Placeholder 7"/>
          <p:cNvSpPr>
            <a:spLocks noGrp="1"/>
          </p:cNvSpPr>
          <p:nvPr>
            <p:ph type="ftr" sz="quarter" idx="11"/>
          </p:nvPr>
        </p:nvSpPr>
        <p:spPr/>
        <p:txBody>
          <a:bodyPr/>
          <a:lstStyle/>
          <a:p>
            <a:pPr>
              <a:defRPr/>
            </a:pPr>
            <a:r>
              <a:rPr lang="en-US" altLang="en-US"/>
              <a:t>HRY591 - </a:t>
            </a:r>
            <a:r>
              <a:rPr lang="el-GR" altLang="en-US"/>
              <a:t>Αναδιατασσόμενα ψηφιακά συστήματα</a:t>
            </a:r>
            <a:endParaRPr lang="en-US" altLang="en-US"/>
          </a:p>
        </p:txBody>
      </p:sp>
      <p:sp>
        <p:nvSpPr>
          <p:cNvPr id="9" name="Slide Number Placeholder 8"/>
          <p:cNvSpPr>
            <a:spLocks noGrp="1"/>
          </p:cNvSpPr>
          <p:nvPr>
            <p:ph type="sldNum" sz="quarter" idx="12"/>
          </p:nvPr>
        </p:nvSpPr>
        <p:spPr/>
        <p:txBody>
          <a:bodyPr/>
          <a:lstStyle/>
          <a:p>
            <a:pPr>
              <a:defRPr/>
            </a:pPr>
            <a:fld id="{4B46DA80-A922-4E70-997D-E0FFDED604B4}" type="slidenum">
              <a:rPr lang="en-US" altLang="en-US" smtClean="0"/>
              <a:pPr>
                <a:defRPr/>
              </a:pPr>
              <a:t>‹#›</a:t>
            </a:fld>
            <a:endParaRPr lang="en-US" altLang="en-US"/>
          </a:p>
        </p:txBody>
      </p:sp>
    </p:spTree>
    <p:extLst>
      <p:ext uri="{BB962C8B-B14F-4D97-AF65-F5344CB8AC3E}">
        <p14:creationId xmlns:p14="http://schemas.microsoft.com/office/powerpoint/2010/main" val="216506272"/>
      </p:ext>
    </p:extLst>
  </p:cSld>
  <p:clrMapOvr>
    <a:overrideClrMapping bg1="dk1" tx1="lt1" bg2="dk2" tx2="lt2" accent1="accent1" accent2="accent2" accent3="accent3" accent4="accent4" accent5="accent5" accent6="accent6" hlink="hlink" folHlink="folHlink"/>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pPr>
              <a:defRPr/>
            </a:pPr>
            <a:fld id="{51009DE1-47E2-4CDB-A0B7-59630D4F3723}" type="datetime1">
              <a:rPr lang="el-GR" altLang="en-US" smtClean="0"/>
              <a:t>4/7/2022</a:t>
            </a:fld>
            <a:endParaRPr lang="en-US" altLang="en-US"/>
          </a:p>
        </p:txBody>
      </p:sp>
      <p:sp>
        <p:nvSpPr>
          <p:cNvPr id="5" name="Footer Placeholder 4"/>
          <p:cNvSpPr>
            <a:spLocks noGrp="1"/>
          </p:cNvSpPr>
          <p:nvPr>
            <p:ph type="ftr" sz="quarter" idx="11"/>
          </p:nvPr>
        </p:nvSpPr>
        <p:spPr/>
        <p:txBody>
          <a:bodyPr/>
          <a:lstStyle/>
          <a:p>
            <a:pPr>
              <a:defRPr/>
            </a:pPr>
            <a:r>
              <a:rPr lang="en-US" altLang="en-US"/>
              <a:t>HRY591 - </a:t>
            </a:r>
            <a:r>
              <a:rPr lang="el-GR" altLang="en-US"/>
              <a:t>Αναδιατασσόμενα ψηφιακά συστήματα</a:t>
            </a:r>
            <a:endParaRPr lang="en-US" altLang="en-US"/>
          </a:p>
        </p:txBody>
      </p:sp>
      <p:sp>
        <p:nvSpPr>
          <p:cNvPr id="6" name="Slide Number Placeholder 5"/>
          <p:cNvSpPr>
            <a:spLocks noGrp="1"/>
          </p:cNvSpPr>
          <p:nvPr>
            <p:ph type="sldNum" sz="quarter" idx="12"/>
          </p:nvPr>
        </p:nvSpPr>
        <p:spPr/>
        <p:txBody>
          <a:bodyPr/>
          <a:lstStyle/>
          <a:p>
            <a:pPr>
              <a:defRPr/>
            </a:pPr>
            <a:fld id="{4B46DA80-A922-4E70-997D-E0FFDED604B4}" type="slidenum">
              <a:rPr lang="en-US" altLang="en-US" smtClean="0"/>
              <a:pPr>
                <a:defRPr/>
              </a:pPr>
              <a:t>‹#›</a:t>
            </a:fld>
            <a:endParaRPr lang="en-US" altLang="en-US"/>
          </a:p>
        </p:txBody>
      </p:sp>
    </p:spTree>
    <p:extLst>
      <p:ext uri="{BB962C8B-B14F-4D97-AF65-F5344CB8AC3E}">
        <p14:creationId xmlns:p14="http://schemas.microsoft.com/office/powerpoint/2010/main" val="4156491757"/>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54591" y="1033156"/>
            <a:ext cx="1161924" cy="5493364"/>
          </a:xfrm>
        </p:spPr>
        <p:txBody>
          <a:bodyPr vert="eaVert"/>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a:xfrm>
            <a:off x="1770554" y="1033156"/>
            <a:ext cx="5199254" cy="5493364"/>
          </a:xfrm>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pPr>
              <a:defRPr/>
            </a:pPr>
            <a:fld id="{51009DE1-47E2-4CDB-A0B7-59630D4F3723}" type="datetime1">
              <a:rPr lang="el-GR" altLang="en-US" smtClean="0"/>
              <a:t>4/7/2022</a:t>
            </a:fld>
            <a:endParaRPr lang="en-US" altLang="en-US"/>
          </a:p>
        </p:txBody>
      </p:sp>
      <p:sp>
        <p:nvSpPr>
          <p:cNvPr id="5" name="Footer Placeholder 4"/>
          <p:cNvSpPr>
            <a:spLocks noGrp="1"/>
          </p:cNvSpPr>
          <p:nvPr>
            <p:ph type="ftr" sz="quarter" idx="11"/>
          </p:nvPr>
        </p:nvSpPr>
        <p:spPr/>
        <p:txBody>
          <a:bodyPr/>
          <a:lstStyle/>
          <a:p>
            <a:pPr>
              <a:defRPr/>
            </a:pPr>
            <a:r>
              <a:rPr lang="en-US" altLang="en-US"/>
              <a:t>HRY591 - </a:t>
            </a:r>
            <a:r>
              <a:rPr lang="el-GR" altLang="en-US"/>
              <a:t>Αναδιατασσόμενα ψηφιακά συστήματα</a:t>
            </a:r>
            <a:endParaRPr lang="en-US" altLang="en-US"/>
          </a:p>
        </p:txBody>
      </p:sp>
      <p:sp>
        <p:nvSpPr>
          <p:cNvPr id="6" name="Slide Number Placeholder 5"/>
          <p:cNvSpPr>
            <a:spLocks noGrp="1"/>
          </p:cNvSpPr>
          <p:nvPr>
            <p:ph type="sldNum" sz="quarter" idx="12"/>
          </p:nvPr>
        </p:nvSpPr>
        <p:spPr/>
        <p:txBody>
          <a:bodyPr/>
          <a:lstStyle/>
          <a:p>
            <a:pPr>
              <a:defRPr/>
            </a:pPr>
            <a:fld id="{4B46DA80-A922-4E70-997D-E0FFDED604B4}" type="slidenum">
              <a:rPr lang="en-US" altLang="en-US" smtClean="0"/>
              <a:pPr>
                <a:defRPr/>
              </a:pPr>
              <a:t>‹#›</a:t>
            </a:fld>
            <a:endParaRPr lang="en-US" altLang="en-US"/>
          </a:p>
        </p:txBody>
      </p:sp>
    </p:spTree>
    <p:extLst>
      <p:ext uri="{BB962C8B-B14F-4D97-AF65-F5344CB8AC3E}">
        <p14:creationId xmlns:p14="http://schemas.microsoft.com/office/powerpoint/2010/main" val="1092967451"/>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03238" y="301625"/>
            <a:ext cx="9069387" cy="1260475"/>
          </a:xfrm>
        </p:spPr>
        <p:txBody>
          <a:bodyPr/>
          <a:lstStyle/>
          <a:p>
            <a:r>
              <a:rPr lang="en-US"/>
              <a:t>Click to edit Master title style</a:t>
            </a:r>
          </a:p>
        </p:txBody>
      </p:sp>
      <p:sp>
        <p:nvSpPr>
          <p:cNvPr id="3" name="Rectangle 3"/>
          <p:cNvSpPr>
            <a:spLocks noGrp="1" noChangeArrowheads="1"/>
          </p:cNvSpPr>
          <p:nvPr>
            <p:ph type="dt" idx="10"/>
          </p:nvPr>
        </p:nvSpPr>
        <p:spPr>
          <a:xfrm>
            <a:off x="503238" y="7132637"/>
            <a:ext cx="2346325" cy="273051"/>
          </a:xfrm>
          <a:ln/>
        </p:spPr>
        <p:txBody>
          <a:bodyPr/>
          <a:lstStyle>
            <a:lvl1pPr>
              <a:defRPr/>
            </a:lvl1pPr>
          </a:lstStyle>
          <a:p>
            <a:pPr>
              <a:defRPr/>
            </a:pPr>
            <a:fld id="{E7EBD80C-F759-47C0-B8CE-125686B953FC}" type="datetime1">
              <a:rPr lang="el-GR" altLang="en-US" smtClean="0"/>
              <a:t>4/7/2022</a:t>
            </a:fld>
            <a:endParaRPr lang="en-US" altLang="en-US"/>
          </a:p>
        </p:txBody>
      </p:sp>
      <p:sp>
        <p:nvSpPr>
          <p:cNvPr id="4" name="Rectangle 4"/>
          <p:cNvSpPr>
            <a:spLocks noGrp="1" noChangeArrowheads="1"/>
          </p:cNvSpPr>
          <p:nvPr>
            <p:ph type="ftr" idx="11"/>
          </p:nvPr>
        </p:nvSpPr>
        <p:spPr>
          <a:xfrm>
            <a:off x="2982912" y="7132637"/>
            <a:ext cx="4114800" cy="273051"/>
          </a:xfrm>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5" name="Rectangle 5"/>
          <p:cNvSpPr>
            <a:spLocks noGrp="1" noChangeArrowheads="1"/>
          </p:cNvSpPr>
          <p:nvPr>
            <p:ph type="sldNum" idx="12"/>
          </p:nvPr>
        </p:nvSpPr>
        <p:spPr>
          <a:xfrm>
            <a:off x="7227888" y="7132637"/>
            <a:ext cx="2346325" cy="273051"/>
          </a:xfrm>
          <a:ln/>
        </p:spPr>
        <p:txBody>
          <a:bodyPr/>
          <a:lstStyle>
            <a:lvl1pPr>
              <a:defRPr/>
            </a:lvl1pPr>
          </a:lstStyle>
          <a:p>
            <a:pPr>
              <a:defRPr/>
            </a:pPr>
            <a:fld id="{A14E5853-4A2F-4836-AD05-ECCC0E4103DA}" type="slidenum">
              <a:rPr lang="en-US" altLang="en-US"/>
              <a:pPr>
                <a:defRPr/>
              </a:pPr>
              <a:t>‹#›</a:t>
            </a:fld>
            <a:endParaRPr lang="en-US" altLang="en-US"/>
          </a:p>
        </p:txBody>
      </p:sp>
    </p:spTree>
    <p:extLst>
      <p:ext uri="{BB962C8B-B14F-4D97-AF65-F5344CB8AC3E}">
        <p14:creationId xmlns:p14="http://schemas.microsoft.com/office/powerpoint/2010/main" val="3626858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7" name="Date Placeholder 6"/>
          <p:cNvSpPr>
            <a:spLocks noGrp="1"/>
          </p:cNvSpPr>
          <p:nvPr>
            <p:ph type="dt" sz="half" idx="10"/>
          </p:nvPr>
        </p:nvSpPr>
        <p:spPr/>
        <p:txBody>
          <a:bodyPr/>
          <a:lstStyle/>
          <a:p>
            <a:pPr>
              <a:defRPr/>
            </a:pPr>
            <a:fld id="{51009DE1-47E2-4CDB-A0B7-59630D4F3723}" type="datetime1">
              <a:rPr lang="el-GR" altLang="en-US" smtClean="0"/>
              <a:t>4/7/2022</a:t>
            </a:fld>
            <a:endParaRPr lang="en-US" altLang="en-US"/>
          </a:p>
        </p:txBody>
      </p:sp>
      <p:sp>
        <p:nvSpPr>
          <p:cNvPr id="8" name="Footer Placeholder 7"/>
          <p:cNvSpPr>
            <a:spLocks noGrp="1"/>
          </p:cNvSpPr>
          <p:nvPr>
            <p:ph type="ftr" sz="quarter" idx="11"/>
          </p:nvPr>
        </p:nvSpPr>
        <p:spPr/>
        <p:txBody>
          <a:bodyPr/>
          <a:lstStyle/>
          <a:p>
            <a:pPr>
              <a:defRPr/>
            </a:pPr>
            <a:r>
              <a:rPr lang="en-US" altLang="en-US"/>
              <a:t>HRY591 - </a:t>
            </a:r>
            <a:r>
              <a:rPr lang="el-GR" altLang="en-US"/>
              <a:t>Αναδιατασσόμενα ψηφιακά συστήματα</a:t>
            </a:r>
            <a:endParaRPr lang="en-US" altLang="en-US"/>
          </a:p>
        </p:txBody>
      </p:sp>
      <p:sp>
        <p:nvSpPr>
          <p:cNvPr id="9" name="Slide Number Placeholder 8"/>
          <p:cNvSpPr>
            <a:spLocks noGrp="1"/>
          </p:cNvSpPr>
          <p:nvPr>
            <p:ph type="sldNum" sz="quarter" idx="12"/>
          </p:nvPr>
        </p:nvSpPr>
        <p:spPr/>
        <p:txBody>
          <a:bodyPr/>
          <a:lstStyle/>
          <a:p>
            <a:pPr>
              <a:defRPr/>
            </a:pPr>
            <a:fld id="{4B46DA80-A922-4E70-997D-E0FFDED604B4}" type="slidenum">
              <a:rPr lang="en-US" altLang="en-US" smtClean="0"/>
              <a:pPr>
                <a:defRPr/>
              </a:pPr>
              <a:t>‹#›</a:t>
            </a:fld>
            <a:endParaRPr lang="en-US" altLang="en-US"/>
          </a:p>
        </p:txBody>
      </p:sp>
    </p:spTree>
    <p:extLst>
      <p:ext uri="{BB962C8B-B14F-4D97-AF65-F5344CB8AC3E}">
        <p14:creationId xmlns:p14="http://schemas.microsoft.com/office/powerpoint/2010/main" val="2729361650"/>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219756" y="2630943"/>
            <a:ext cx="7651194" cy="1814322"/>
          </a:xfrm>
          <a:solidFill>
            <a:srgbClr val="FFFFFF"/>
          </a:solidFill>
          <a:ln w="38100">
            <a:solidFill>
              <a:srgbClr val="404040"/>
            </a:solidFill>
          </a:ln>
        </p:spPr>
        <p:txBody>
          <a:bodyPr lIns="274320" rIns="274320" anchor="ctr" anchorCtr="1">
            <a:normAutofit/>
          </a:bodyPr>
          <a:lstStyle>
            <a:lvl1pPr>
              <a:defRPr sz="3858">
                <a:solidFill>
                  <a:srgbClr val="262626"/>
                </a:solidFill>
              </a:defRPr>
            </a:lvl1p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2228449" y="4797786"/>
            <a:ext cx="5623729" cy="1394519"/>
          </a:xfrm>
        </p:spPr>
        <p:txBody>
          <a:bodyPr anchor="t" anchorCtr="1">
            <a:normAutofit/>
          </a:bodyPr>
          <a:lstStyle>
            <a:lvl1pPr marL="0" indent="0">
              <a:buNone/>
              <a:defRPr sz="2094">
                <a:solidFill>
                  <a:schemeClr val="tx1"/>
                </a:solidFill>
              </a:defRPr>
            </a:lvl1pPr>
            <a:lvl2pPr marL="503972" indent="0">
              <a:buNone/>
              <a:defRPr sz="2094">
                <a:solidFill>
                  <a:schemeClr val="tx1">
                    <a:tint val="75000"/>
                  </a:schemeClr>
                </a:solidFill>
              </a:defRPr>
            </a:lvl2pPr>
            <a:lvl3pPr marL="1007943" indent="0">
              <a:buNone/>
              <a:defRPr sz="1984">
                <a:solidFill>
                  <a:schemeClr val="tx1">
                    <a:tint val="75000"/>
                  </a:schemeClr>
                </a:solidFill>
              </a:defRPr>
            </a:lvl3pPr>
            <a:lvl4pPr marL="1511915" indent="0">
              <a:buNone/>
              <a:defRPr sz="1764">
                <a:solidFill>
                  <a:schemeClr val="tx1">
                    <a:tint val="75000"/>
                  </a:schemeClr>
                </a:solidFill>
              </a:defRPr>
            </a:lvl4pPr>
            <a:lvl5pPr marL="2015886" indent="0">
              <a:buNone/>
              <a:defRPr sz="1764">
                <a:solidFill>
                  <a:schemeClr val="tx1">
                    <a:tint val="75000"/>
                  </a:schemeClr>
                </a:solidFill>
              </a:defRPr>
            </a:lvl5pPr>
            <a:lvl6pPr marL="2519858" indent="0">
              <a:buNone/>
              <a:defRPr sz="1764">
                <a:solidFill>
                  <a:schemeClr val="tx1">
                    <a:tint val="75000"/>
                  </a:schemeClr>
                </a:solidFill>
              </a:defRPr>
            </a:lvl6pPr>
            <a:lvl7pPr marL="3023829" indent="0">
              <a:buNone/>
              <a:defRPr sz="1764">
                <a:solidFill>
                  <a:schemeClr val="tx1">
                    <a:tint val="75000"/>
                  </a:schemeClr>
                </a:solidFill>
              </a:defRPr>
            </a:lvl7pPr>
            <a:lvl8pPr marL="3527801" indent="0">
              <a:buNone/>
              <a:defRPr sz="1764">
                <a:solidFill>
                  <a:schemeClr val="tx1">
                    <a:tint val="75000"/>
                  </a:schemeClr>
                </a:solidFill>
              </a:defRPr>
            </a:lvl8pPr>
            <a:lvl9pPr marL="4031772" indent="0">
              <a:buNone/>
              <a:defRPr sz="1764">
                <a:solidFill>
                  <a:schemeClr val="tx1">
                    <a:tint val="75000"/>
                  </a:schemeClr>
                </a:solidFill>
              </a:defRPr>
            </a:lvl9pPr>
          </a:lstStyle>
          <a:p>
            <a:pPr lvl="0"/>
            <a:r>
              <a:rPr lang="el-GR"/>
              <a:t>Στυλ κειμένου υποδείγματος</a:t>
            </a:r>
          </a:p>
        </p:txBody>
      </p:sp>
      <p:sp>
        <p:nvSpPr>
          <p:cNvPr id="7" name="Date Placeholder 6"/>
          <p:cNvSpPr>
            <a:spLocks noGrp="1"/>
          </p:cNvSpPr>
          <p:nvPr>
            <p:ph type="dt" sz="half" idx="10"/>
          </p:nvPr>
        </p:nvSpPr>
        <p:spPr/>
        <p:txBody>
          <a:bodyPr/>
          <a:lstStyle/>
          <a:p>
            <a:pPr>
              <a:defRPr/>
            </a:pPr>
            <a:fld id="{51009DE1-47E2-4CDB-A0B7-59630D4F3723}" type="datetime1">
              <a:rPr lang="el-GR" altLang="en-US" smtClean="0"/>
              <a:t>4/7/2022</a:t>
            </a:fld>
            <a:endParaRPr lang="en-US" altLang="en-US"/>
          </a:p>
        </p:txBody>
      </p:sp>
      <p:sp>
        <p:nvSpPr>
          <p:cNvPr id="8" name="Footer Placeholder 7"/>
          <p:cNvSpPr>
            <a:spLocks noGrp="1"/>
          </p:cNvSpPr>
          <p:nvPr>
            <p:ph type="ftr" sz="quarter" idx="11"/>
          </p:nvPr>
        </p:nvSpPr>
        <p:spPr/>
        <p:txBody>
          <a:bodyPr/>
          <a:lstStyle/>
          <a:p>
            <a:pPr>
              <a:defRPr/>
            </a:pPr>
            <a:r>
              <a:rPr lang="en-US" altLang="en-US"/>
              <a:t>HRY591 - </a:t>
            </a:r>
            <a:r>
              <a:rPr lang="el-GR" altLang="en-US"/>
              <a:t>Αναδιατασσόμενα ψηφιακά συστήματα</a:t>
            </a:r>
            <a:endParaRPr lang="en-US" altLang="en-US"/>
          </a:p>
        </p:txBody>
      </p:sp>
      <p:sp>
        <p:nvSpPr>
          <p:cNvPr id="9" name="Slide Number Placeholder 8"/>
          <p:cNvSpPr>
            <a:spLocks noGrp="1"/>
          </p:cNvSpPr>
          <p:nvPr>
            <p:ph type="sldNum" sz="quarter" idx="12"/>
          </p:nvPr>
        </p:nvSpPr>
        <p:spPr/>
        <p:txBody>
          <a:bodyPr/>
          <a:lstStyle/>
          <a:p>
            <a:pPr>
              <a:defRPr/>
            </a:pPr>
            <a:fld id="{4B46DA80-A922-4E70-997D-E0FFDED604B4}" type="slidenum">
              <a:rPr lang="en-US" altLang="en-US" smtClean="0"/>
              <a:pPr>
                <a:defRPr/>
              </a:pPr>
              <a:t>‹#›</a:t>
            </a:fld>
            <a:endParaRPr lang="en-US" altLang="en-US"/>
          </a:p>
        </p:txBody>
      </p:sp>
    </p:spTree>
    <p:extLst>
      <p:ext uri="{BB962C8B-B14F-4D97-AF65-F5344CB8AC3E}">
        <p14:creationId xmlns:p14="http://schemas.microsoft.com/office/powerpoint/2010/main" val="1179317523"/>
      </p:ext>
    </p:extLst>
  </p:cSld>
  <p:clrMapOvr>
    <a:overrideClrMapping bg1="dk1" tx1="lt1" bg2="dk2" tx2="lt2" accent1="accent1" accent2="accent2" accent3="accent3" accent4="accent4" accent5="accent5" accent6="accent6" hlink="hlink" folHlink="folHlink"/>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sz="half" idx="1"/>
          </p:nvPr>
        </p:nvSpPr>
        <p:spPr>
          <a:xfrm>
            <a:off x="1215143" y="2907955"/>
            <a:ext cx="3624817" cy="3419361"/>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Content Placeholder 3"/>
          <p:cNvSpPr>
            <a:spLocks noGrp="1"/>
          </p:cNvSpPr>
          <p:nvPr>
            <p:ph sz="half" idx="2"/>
          </p:nvPr>
        </p:nvSpPr>
        <p:spPr>
          <a:xfrm>
            <a:off x="5240665" y="2907955"/>
            <a:ext cx="3627565" cy="3419361"/>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8" name="Date Placeholder 7"/>
          <p:cNvSpPr>
            <a:spLocks noGrp="1"/>
          </p:cNvSpPr>
          <p:nvPr>
            <p:ph type="dt" sz="half" idx="10"/>
          </p:nvPr>
        </p:nvSpPr>
        <p:spPr/>
        <p:txBody>
          <a:bodyPr/>
          <a:lstStyle/>
          <a:p>
            <a:pPr>
              <a:defRPr/>
            </a:pPr>
            <a:fld id="{51009DE1-47E2-4CDB-A0B7-59630D4F3723}" type="datetime1">
              <a:rPr lang="el-GR" altLang="en-US" smtClean="0"/>
              <a:t>4/7/2022</a:t>
            </a:fld>
            <a:endParaRPr lang="en-US" altLang="en-US"/>
          </a:p>
        </p:txBody>
      </p:sp>
      <p:sp>
        <p:nvSpPr>
          <p:cNvPr id="9" name="Footer Placeholder 8"/>
          <p:cNvSpPr>
            <a:spLocks noGrp="1"/>
          </p:cNvSpPr>
          <p:nvPr>
            <p:ph type="ftr" sz="quarter" idx="11"/>
          </p:nvPr>
        </p:nvSpPr>
        <p:spPr/>
        <p:txBody>
          <a:bodyPr/>
          <a:lstStyle/>
          <a:p>
            <a:pPr>
              <a:defRPr/>
            </a:pPr>
            <a:r>
              <a:rPr lang="en-US" altLang="en-US"/>
              <a:t>HRY591 - </a:t>
            </a:r>
            <a:r>
              <a:rPr lang="el-GR" altLang="en-US"/>
              <a:t>Αναδιατασσόμενα ψηφιακά συστήματα</a:t>
            </a:r>
            <a:endParaRPr lang="en-US" altLang="en-US"/>
          </a:p>
        </p:txBody>
      </p:sp>
      <p:sp>
        <p:nvSpPr>
          <p:cNvPr id="10" name="Slide Number Placeholder 9"/>
          <p:cNvSpPr>
            <a:spLocks noGrp="1"/>
          </p:cNvSpPr>
          <p:nvPr>
            <p:ph type="sldNum" sz="quarter" idx="12"/>
          </p:nvPr>
        </p:nvSpPr>
        <p:spPr/>
        <p:txBody>
          <a:bodyPr/>
          <a:lstStyle/>
          <a:p>
            <a:pPr>
              <a:defRPr/>
            </a:pPr>
            <a:fld id="{4B46DA80-A922-4E70-997D-E0FFDED604B4}" type="slidenum">
              <a:rPr lang="en-US" altLang="en-US" smtClean="0"/>
              <a:pPr>
                <a:defRPr/>
              </a:pPr>
              <a:t>‹#›</a:t>
            </a:fld>
            <a:endParaRPr lang="en-US" altLang="en-US"/>
          </a:p>
        </p:txBody>
      </p:sp>
    </p:spTree>
    <p:extLst>
      <p:ext uri="{BB962C8B-B14F-4D97-AF65-F5344CB8AC3E}">
        <p14:creationId xmlns:p14="http://schemas.microsoft.com/office/powerpoint/2010/main" val="3911885930"/>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15142" y="2550133"/>
            <a:ext cx="3624818" cy="776126"/>
          </a:xfrm>
        </p:spPr>
        <p:txBody>
          <a:bodyPr anchor="b" anchorCtr="1">
            <a:normAutofit/>
          </a:bodyPr>
          <a:lstStyle>
            <a:lvl1pPr marL="0" indent="0" algn="ctr">
              <a:buNone/>
              <a:defRPr sz="2094" b="0" cap="all" spc="110" baseline="0">
                <a:solidFill>
                  <a:schemeClr val="accent2">
                    <a:lumMod val="75000"/>
                  </a:schemeClr>
                </a:solidFill>
              </a:defRPr>
            </a:lvl1pPr>
            <a:lvl2pPr marL="503972" indent="0">
              <a:buNone/>
              <a:defRPr sz="2094"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l-GR"/>
              <a:t>Στυλ κειμένου υποδείγματος</a:t>
            </a:r>
          </a:p>
        </p:txBody>
      </p:sp>
      <p:sp>
        <p:nvSpPr>
          <p:cNvPr id="4" name="Content Placeholder 3"/>
          <p:cNvSpPr>
            <a:spLocks noGrp="1"/>
          </p:cNvSpPr>
          <p:nvPr>
            <p:ph sz="half" idx="2"/>
          </p:nvPr>
        </p:nvSpPr>
        <p:spPr>
          <a:xfrm>
            <a:off x="1215142" y="3464851"/>
            <a:ext cx="3624818" cy="2862465"/>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6" name="Content Placeholder 5"/>
          <p:cNvSpPr>
            <a:spLocks noGrp="1"/>
          </p:cNvSpPr>
          <p:nvPr>
            <p:ph sz="quarter" idx="4"/>
          </p:nvPr>
        </p:nvSpPr>
        <p:spPr>
          <a:xfrm>
            <a:off x="5240665" y="3464851"/>
            <a:ext cx="3627565" cy="2862465"/>
          </a:xfrm>
        </p:spPr>
        <p:txBody>
          <a:bodyPr/>
          <a:lstStyle>
            <a:lvl5pPr>
              <a:defRPr/>
            </a:lvl5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11" name="Text Placeholder 4"/>
          <p:cNvSpPr>
            <a:spLocks noGrp="1"/>
          </p:cNvSpPr>
          <p:nvPr>
            <p:ph type="body" sz="quarter" idx="13"/>
          </p:nvPr>
        </p:nvSpPr>
        <p:spPr>
          <a:xfrm>
            <a:off x="5240665" y="2550133"/>
            <a:ext cx="3627565" cy="776126"/>
          </a:xfrm>
        </p:spPr>
        <p:txBody>
          <a:bodyPr anchor="b" anchorCtr="1">
            <a:normAutofit/>
          </a:bodyPr>
          <a:lstStyle>
            <a:lvl1pPr marL="0" indent="0" algn="ctr">
              <a:buNone/>
              <a:defRPr sz="2094" b="0" cap="all" spc="110" baseline="0">
                <a:solidFill>
                  <a:schemeClr val="accent2">
                    <a:lumMod val="75000"/>
                  </a:schemeClr>
                </a:solidFill>
              </a:defRPr>
            </a:lvl1pPr>
            <a:lvl2pPr marL="503972" indent="0">
              <a:buNone/>
              <a:defRPr sz="2094"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l-GR"/>
              <a:t>Στυλ κειμένου υποδείγματος</a:t>
            </a:r>
          </a:p>
        </p:txBody>
      </p:sp>
      <p:sp>
        <p:nvSpPr>
          <p:cNvPr id="7" name="Date Placeholder 6"/>
          <p:cNvSpPr>
            <a:spLocks noGrp="1"/>
          </p:cNvSpPr>
          <p:nvPr>
            <p:ph type="dt" sz="half" idx="10"/>
          </p:nvPr>
        </p:nvSpPr>
        <p:spPr/>
        <p:txBody>
          <a:bodyPr/>
          <a:lstStyle/>
          <a:p>
            <a:pPr>
              <a:defRPr/>
            </a:pPr>
            <a:fld id="{51009DE1-47E2-4CDB-A0B7-59630D4F3723}" type="datetime1">
              <a:rPr lang="el-GR" altLang="en-US" smtClean="0"/>
              <a:t>4/7/2022</a:t>
            </a:fld>
            <a:endParaRPr lang="en-US" altLang="en-US"/>
          </a:p>
        </p:txBody>
      </p:sp>
      <p:sp>
        <p:nvSpPr>
          <p:cNvPr id="8" name="Footer Placeholder 7"/>
          <p:cNvSpPr>
            <a:spLocks noGrp="1"/>
          </p:cNvSpPr>
          <p:nvPr>
            <p:ph type="ftr" sz="quarter" idx="11"/>
          </p:nvPr>
        </p:nvSpPr>
        <p:spPr/>
        <p:txBody>
          <a:bodyPr/>
          <a:lstStyle/>
          <a:p>
            <a:pPr>
              <a:defRPr/>
            </a:pPr>
            <a:r>
              <a:rPr lang="en-US" altLang="en-US"/>
              <a:t>HRY591 - </a:t>
            </a:r>
            <a:r>
              <a:rPr lang="el-GR" altLang="en-US"/>
              <a:t>Αναδιατασσόμενα ψηφιακά συστήματα</a:t>
            </a:r>
            <a:endParaRPr lang="en-US" altLang="en-US"/>
          </a:p>
        </p:txBody>
      </p:sp>
      <p:sp>
        <p:nvSpPr>
          <p:cNvPr id="9" name="Slide Number Placeholder 8"/>
          <p:cNvSpPr>
            <a:spLocks noGrp="1"/>
          </p:cNvSpPr>
          <p:nvPr>
            <p:ph type="sldNum" sz="quarter" idx="12"/>
          </p:nvPr>
        </p:nvSpPr>
        <p:spPr/>
        <p:txBody>
          <a:bodyPr/>
          <a:lstStyle/>
          <a:p>
            <a:pPr>
              <a:defRPr/>
            </a:pPr>
            <a:fld id="{4B46DA80-A922-4E70-997D-E0FFDED604B4}" type="slidenum">
              <a:rPr lang="en-US" altLang="en-US" smtClean="0"/>
              <a:pPr>
                <a:defRPr/>
              </a:pPr>
              <a:t>‹#›</a:t>
            </a:fld>
            <a:endParaRPr lang="en-US" altLang="en-US"/>
          </a:p>
        </p:txBody>
      </p:sp>
      <p:sp>
        <p:nvSpPr>
          <p:cNvPr id="10" name="Title 9"/>
          <p:cNvSpPr>
            <a:spLocks noGrp="1"/>
          </p:cNvSpPr>
          <p:nvPr>
            <p:ph type="title"/>
          </p:nvPr>
        </p:nvSpPr>
        <p:spPr/>
        <p:txBody>
          <a:bodyPr/>
          <a:lstStyle/>
          <a:p>
            <a:r>
              <a:rPr lang="el-GR"/>
              <a:t>Κάντε κλικ για να επεξεργαστείτε τον τίτλο υποδείγματος</a:t>
            </a:r>
            <a:endParaRPr lang="en-US" dirty="0"/>
          </a:p>
        </p:txBody>
      </p:sp>
    </p:spTree>
    <p:extLst>
      <p:ext uri="{BB962C8B-B14F-4D97-AF65-F5344CB8AC3E}">
        <p14:creationId xmlns:p14="http://schemas.microsoft.com/office/powerpoint/2010/main" val="2127368224"/>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Date Placeholder 2"/>
          <p:cNvSpPr>
            <a:spLocks noGrp="1"/>
          </p:cNvSpPr>
          <p:nvPr>
            <p:ph type="dt" sz="half" idx="10"/>
          </p:nvPr>
        </p:nvSpPr>
        <p:spPr/>
        <p:txBody>
          <a:bodyPr/>
          <a:lstStyle/>
          <a:p>
            <a:pPr>
              <a:defRPr/>
            </a:pPr>
            <a:fld id="{51009DE1-47E2-4CDB-A0B7-59630D4F3723}" type="datetime1">
              <a:rPr lang="el-GR" altLang="en-US" smtClean="0"/>
              <a:t>4/7/2022</a:t>
            </a:fld>
            <a:endParaRPr lang="en-US" altLang="en-US"/>
          </a:p>
        </p:txBody>
      </p:sp>
      <p:sp>
        <p:nvSpPr>
          <p:cNvPr id="4" name="Footer Placeholder 3"/>
          <p:cNvSpPr>
            <a:spLocks noGrp="1"/>
          </p:cNvSpPr>
          <p:nvPr>
            <p:ph type="ftr" sz="quarter" idx="11"/>
          </p:nvPr>
        </p:nvSpPr>
        <p:spPr/>
        <p:txBody>
          <a:bodyPr/>
          <a:lstStyle/>
          <a:p>
            <a:pPr>
              <a:defRPr/>
            </a:pPr>
            <a:r>
              <a:rPr lang="en-US" altLang="en-US"/>
              <a:t>HRY591 - </a:t>
            </a:r>
            <a:r>
              <a:rPr lang="el-GR" altLang="en-US"/>
              <a:t>Αναδιατασσόμενα ψηφιακά συστήματα</a:t>
            </a:r>
            <a:endParaRPr lang="en-US" altLang="en-US"/>
          </a:p>
        </p:txBody>
      </p:sp>
      <p:sp>
        <p:nvSpPr>
          <p:cNvPr id="5" name="Slide Number Placeholder 4"/>
          <p:cNvSpPr>
            <a:spLocks noGrp="1"/>
          </p:cNvSpPr>
          <p:nvPr>
            <p:ph type="sldNum" sz="quarter" idx="12"/>
          </p:nvPr>
        </p:nvSpPr>
        <p:spPr/>
        <p:txBody>
          <a:bodyPr/>
          <a:lstStyle/>
          <a:p>
            <a:pPr>
              <a:defRPr/>
            </a:pPr>
            <a:fld id="{4B46DA80-A922-4E70-997D-E0FFDED604B4}" type="slidenum">
              <a:rPr lang="en-US" altLang="en-US" smtClean="0"/>
              <a:pPr>
                <a:defRPr/>
              </a:pPr>
              <a:t>‹#›</a:t>
            </a:fld>
            <a:endParaRPr lang="en-US" altLang="en-US"/>
          </a:p>
        </p:txBody>
      </p:sp>
    </p:spTree>
    <p:extLst>
      <p:ext uri="{BB962C8B-B14F-4D97-AF65-F5344CB8AC3E}">
        <p14:creationId xmlns:p14="http://schemas.microsoft.com/office/powerpoint/2010/main" val="3340830349"/>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51009DE1-47E2-4CDB-A0B7-59630D4F3723}" type="datetime1">
              <a:rPr lang="el-GR" altLang="en-US" smtClean="0"/>
              <a:t>4/7/2022</a:t>
            </a:fld>
            <a:endParaRPr lang="en-US" altLang="en-US"/>
          </a:p>
        </p:txBody>
      </p:sp>
      <p:sp>
        <p:nvSpPr>
          <p:cNvPr id="3" name="Footer Placeholder 2"/>
          <p:cNvSpPr>
            <a:spLocks noGrp="1"/>
          </p:cNvSpPr>
          <p:nvPr>
            <p:ph type="ftr" sz="quarter" idx="11"/>
          </p:nvPr>
        </p:nvSpPr>
        <p:spPr/>
        <p:txBody>
          <a:bodyPr/>
          <a:lstStyle/>
          <a:p>
            <a:pPr>
              <a:defRPr/>
            </a:pPr>
            <a:r>
              <a:rPr lang="en-US" altLang="en-US"/>
              <a:t>HRY591 - </a:t>
            </a:r>
            <a:r>
              <a:rPr lang="el-GR" altLang="en-US"/>
              <a:t>Αναδιατασσόμενα ψηφιακά συστήματα</a:t>
            </a:r>
            <a:endParaRPr lang="en-US" altLang="en-US"/>
          </a:p>
        </p:txBody>
      </p:sp>
      <p:sp>
        <p:nvSpPr>
          <p:cNvPr id="4" name="Slide Number Placeholder 3"/>
          <p:cNvSpPr>
            <a:spLocks noGrp="1"/>
          </p:cNvSpPr>
          <p:nvPr>
            <p:ph type="sldNum" sz="quarter" idx="12"/>
          </p:nvPr>
        </p:nvSpPr>
        <p:spPr/>
        <p:txBody>
          <a:bodyPr/>
          <a:lstStyle/>
          <a:p>
            <a:pPr>
              <a:defRPr/>
            </a:pPr>
            <a:fld id="{4B46DA80-A922-4E70-997D-E0FFDED604B4}" type="slidenum">
              <a:rPr lang="en-US" altLang="en-US" smtClean="0"/>
              <a:pPr>
                <a:defRPr/>
              </a:pPr>
              <a:t>‹#›</a:t>
            </a:fld>
            <a:endParaRPr lang="en-US" altLang="en-US"/>
          </a:p>
        </p:txBody>
      </p:sp>
    </p:spTree>
    <p:extLst>
      <p:ext uri="{BB962C8B-B14F-4D97-AF65-F5344CB8AC3E}">
        <p14:creationId xmlns:p14="http://schemas.microsoft.com/office/powerpoint/2010/main" val="2266888338"/>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6" name="Rectangle 25"/>
          <p:cNvSpPr/>
          <p:nvPr/>
        </p:nvSpPr>
        <p:spPr>
          <a:xfrm>
            <a:off x="0" y="0"/>
            <a:ext cx="5040313" cy="75596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706331" y="2473407"/>
            <a:ext cx="3627651" cy="1258289"/>
          </a:xfrm>
          <a:solidFill>
            <a:srgbClr val="FFFFFF"/>
          </a:solidFill>
          <a:ln>
            <a:solidFill>
              <a:srgbClr val="404040"/>
            </a:solidFill>
          </a:ln>
        </p:spPr>
        <p:txBody>
          <a:bodyPr anchor="ctr" anchorCtr="1">
            <a:normAutofit/>
          </a:bodyPr>
          <a:lstStyle>
            <a:lvl1pPr>
              <a:defRPr sz="2315">
                <a:solidFill>
                  <a:srgbClr val="262626"/>
                </a:solidFill>
              </a:defRPr>
            </a:lvl1p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a:xfrm>
            <a:off x="5569545" y="887002"/>
            <a:ext cx="3981847" cy="5785671"/>
          </a:xfrm>
        </p:spPr>
        <p:txBody>
          <a:bodyPr>
            <a:normAutofit/>
          </a:bodyPr>
          <a:lstStyle>
            <a:lvl1pPr>
              <a:defRPr sz="2094">
                <a:solidFill>
                  <a:schemeClr val="tx1"/>
                </a:solidFill>
              </a:defRPr>
            </a:lvl1pPr>
            <a:lvl2pPr>
              <a:defRPr sz="1764">
                <a:solidFill>
                  <a:schemeClr val="tx1"/>
                </a:solidFill>
              </a:defRPr>
            </a:lvl2pPr>
            <a:lvl3pPr>
              <a:defRPr sz="1764">
                <a:solidFill>
                  <a:schemeClr val="tx1"/>
                </a:solidFill>
              </a:defRPr>
            </a:lvl3pPr>
            <a:lvl4pPr>
              <a:defRPr sz="1764">
                <a:solidFill>
                  <a:schemeClr val="tx1"/>
                </a:solidFill>
              </a:defRPr>
            </a:lvl4pPr>
            <a:lvl5pPr>
              <a:defRPr sz="1764">
                <a:solidFill>
                  <a:schemeClr val="tx1"/>
                </a:solidFill>
              </a:defRPr>
            </a:lvl5pPr>
            <a:lvl6pPr>
              <a:defRPr sz="1764"/>
            </a:lvl6pPr>
            <a:lvl7pPr>
              <a:defRPr sz="1764"/>
            </a:lvl7pPr>
            <a:lvl8pPr>
              <a:defRPr sz="1764"/>
            </a:lvl8pPr>
            <a:lvl9pPr>
              <a:defRPr sz="1764"/>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Text Placeholder 3"/>
          <p:cNvSpPr>
            <a:spLocks noGrp="1"/>
          </p:cNvSpPr>
          <p:nvPr>
            <p:ph type="body" sz="half" idx="2"/>
          </p:nvPr>
        </p:nvSpPr>
        <p:spPr>
          <a:xfrm>
            <a:off x="951359" y="3913127"/>
            <a:ext cx="3137595" cy="2418518"/>
          </a:xfrm>
        </p:spPr>
        <p:txBody>
          <a:bodyPr anchor="t" anchorCtr="1">
            <a:normAutofit/>
          </a:bodyPr>
          <a:lstStyle>
            <a:lvl1pPr marL="0" indent="0" algn="ctr">
              <a:buNone/>
              <a:defRPr sz="1653">
                <a:solidFill>
                  <a:srgbClr val="FFFFFF"/>
                </a:solidFill>
              </a:defRPr>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l-GR"/>
              <a:t>Στυλ κειμένου υποδείγματος</a:t>
            </a:r>
          </a:p>
        </p:txBody>
      </p:sp>
      <p:sp>
        <p:nvSpPr>
          <p:cNvPr id="9" name="Date Placeholder 8"/>
          <p:cNvSpPr>
            <a:spLocks noGrp="1"/>
          </p:cNvSpPr>
          <p:nvPr>
            <p:ph type="dt" sz="half" idx="10"/>
          </p:nvPr>
        </p:nvSpPr>
        <p:spPr/>
        <p:txBody>
          <a:bodyPr/>
          <a:lstStyle/>
          <a:p>
            <a:pPr>
              <a:defRPr/>
            </a:pPr>
            <a:fld id="{51009DE1-47E2-4CDB-A0B7-59630D4F3723}" type="datetime1">
              <a:rPr lang="el-GR" altLang="en-US" smtClean="0"/>
              <a:t>4/7/2022</a:t>
            </a:fld>
            <a:endParaRPr lang="en-US" altLang="en-US"/>
          </a:p>
        </p:txBody>
      </p:sp>
      <p:sp>
        <p:nvSpPr>
          <p:cNvPr id="10" name="Footer Placeholder 9"/>
          <p:cNvSpPr>
            <a:spLocks noGrp="1"/>
          </p:cNvSpPr>
          <p:nvPr>
            <p:ph type="ftr" sz="quarter" idx="11"/>
          </p:nvPr>
        </p:nvSpPr>
        <p:spPr>
          <a:xfrm>
            <a:off x="706331" y="6874264"/>
            <a:ext cx="4196289" cy="352785"/>
          </a:xfrm>
        </p:spPr>
        <p:txBody>
          <a:bodyPr>
            <a:normAutofit/>
          </a:bodyPr>
          <a:lstStyle>
            <a:lvl1pPr>
              <a:defRPr>
                <a:solidFill>
                  <a:srgbClr val="FFFFFF">
                    <a:alpha val="70000"/>
                  </a:srgbClr>
                </a:solidFill>
              </a:defRPr>
            </a:lvl1pPr>
          </a:lstStyle>
          <a:p>
            <a:pPr>
              <a:defRPr/>
            </a:pPr>
            <a:r>
              <a:rPr lang="en-US" altLang="en-US"/>
              <a:t>HRY591 - </a:t>
            </a:r>
            <a:r>
              <a:rPr lang="el-GR" altLang="en-US"/>
              <a:t>Αναδιατασσόμενα ψηφιακά συστήματα</a:t>
            </a:r>
            <a:endParaRPr lang="en-US" altLang="en-US"/>
          </a:p>
        </p:txBody>
      </p:sp>
      <p:sp>
        <p:nvSpPr>
          <p:cNvPr id="11" name="Slide Number Placeholder 10"/>
          <p:cNvSpPr>
            <a:spLocks noGrp="1"/>
          </p:cNvSpPr>
          <p:nvPr>
            <p:ph type="sldNum" sz="quarter" idx="12"/>
          </p:nvPr>
        </p:nvSpPr>
        <p:spPr/>
        <p:txBody>
          <a:bodyPr/>
          <a:lstStyle/>
          <a:p>
            <a:pPr>
              <a:defRPr/>
            </a:pPr>
            <a:fld id="{4B46DA80-A922-4E70-997D-E0FFDED604B4}" type="slidenum">
              <a:rPr lang="en-US" altLang="en-US" smtClean="0"/>
              <a:pPr>
                <a:defRPr/>
              </a:pPr>
              <a:t>‹#›</a:t>
            </a:fld>
            <a:endParaRPr lang="en-US" altLang="en-US"/>
          </a:p>
        </p:txBody>
      </p:sp>
    </p:spTree>
    <p:extLst>
      <p:ext uri="{BB962C8B-B14F-4D97-AF65-F5344CB8AC3E}">
        <p14:creationId xmlns:p14="http://schemas.microsoft.com/office/powerpoint/2010/main" val="1977841802"/>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18" name="Rectangle 17"/>
          <p:cNvSpPr/>
          <p:nvPr/>
        </p:nvSpPr>
        <p:spPr>
          <a:xfrm>
            <a:off x="2" y="0"/>
            <a:ext cx="5040311" cy="75596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705644" y="2473405"/>
            <a:ext cx="3629025" cy="1259946"/>
          </a:xfrm>
          <a:solidFill>
            <a:srgbClr val="FFFFFF"/>
          </a:solidFill>
          <a:ln>
            <a:solidFill>
              <a:srgbClr val="262626"/>
            </a:solidFill>
          </a:ln>
        </p:spPr>
        <p:txBody>
          <a:bodyPr anchor="ctr" anchorCtr="1">
            <a:noAutofit/>
          </a:bodyPr>
          <a:lstStyle>
            <a:lvl1pPr>
              <a:defRPr sz="2315">
                <a:solidFill>
                  <a:srgbClr val="262626"/>
                </a:solidFill>
              </a:defRPr>
            </a:lvl1pPr>
          </a:lstStyle>
          <a:p>
            <a:r>
              <a:rPr lang="el-GR"/>
              <a:t>Κάντε κλικ για να επεξεργαστείτε τον τίτλο υποδείγματος</a:t>
            </a:r>
            <a:endParaRPr lang="en-US" dirty="0"/>
          </a:p>
        </p:txBody>
      </p:sp>
      <p:sp>
        <p:nvSpPr>
          <p:cNvPr id="3" name="Picture Placeholder 2"/>
          <p:cNvSpPr>
            <a:spLocks noGrp="1" noChangeAspect="1"/>
          </p:cNvSpPr>
          <p:nvPr>
            <p:ph type="pic" idx="1"/>
          </p:nvPr>
        </p:nvSpPr>
        <p:spPr>
          <a:xfrm>
            <a:off x="5040313" y="-46487"/>
            <a:ext cx="5045354" cy="7559675"/>
          </a:xfrm>
          <a:solidFill>
            <a:schemeClr val="bg1">
              <a:lumMod val="75000"/>
            </a:schemeClr>
          </a:solidFill>
        </p:spPr>
        <p:txBody>
          <a:bodyPr anchor="t"/>
          <a:lstStyle>
            <a:lvl1pPr marL="0" indent="0">
              <a:buNone/>
              <a:defRPr sz="3527">
                <a:solidFill>
                  <a:schemeClr val="bg1">
                    <a:lumMod val="85000"/>
                    <a:lumOff val="15000"/>
                  </a:schemeClr>
                </a:solidFill>
              </a:defRPr>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el-GR"/>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951359" y="3913129"/>
            <a:ext cx="3137595" cy="2418519"/>
          </a:xfrm>
        </p:spPr>
        <p:txBody>
          <a:bodyPr anchor="t" anchorCtr="1">
            <a:normAutofit/>
          </a:bodyPr>
          <a:lstStyle>
            <a:lvl1pPr marL="0" indent="0" algn="ctr">
              <a:buNone/>
              <a:defRPr sz="1653">
                <a:solidFill>
                  <a:srgbClr val="FFFFFF"/>
                </a:solidFill>
              </a:defRPr>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l-GR"/>
              <a:t>Στυλ κειμένου υποδείγματος</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pPr>
              <a:defRPr/>
            </a:pPr>
            <a:fld id="{51009DE1-47E2-4CDB-A0B7-59630D4F3723}" type="datetime1">
              <a:rPr lang="el-GR" altLang="en-US" smtClean="0"/>
              <a:t>4/7/2022</a:t>
            </a:fld>
            <a:endParaRPr lang="en-US" altLang="en-US"/>
          </a:p>
        </p:txBody>
      </p:sp>
      <p:sp>
        <p:nvSpPr>
          <p:cNvPr id="9" name="Footer Placeholder 8"/>
          <p:cNvSpPr>
            <a:spLocks noGrp="1"/>
          </p:cNvSpPr>
          <p:nvPr>
            <p:ph type="ftr" sz="quarter" idx="11"/>
          </p:nvPr>
        </p:nvSpPr>
        <p:spPr>
          <a:xfrm>
            <a:off x="705644" y="6874264"/>
            <a:ext cx="4193540" cy="352785"/>
          </a:xfrm>
        </p:spPr>
        <p:txBody>
          <a:bodyPr>
            <a:normAutofit/>
          </a:bodyPr>
          <a:lstStyle>
            <a:lvl1pPr>
              <a:defRPr>
                <a:solidFill>
                  <a:srgbClr val="FFFFFF">
                    <a:alpha val="70000"/>
                  </a:srgbClr>
                </a:solidFill>
              </a:defRPr>
            </a:lvl1pPr>
          </a:lstStyle>
          <a:p>
            <a:pPr>
              <a:defRPr/>
            </a:pPr>
            <a:r>
              <a:rPr lang="en-US" altLang="en-US"/>
              <a:t>HRY591 - </a:t>
            </a:r>
            <a:r>
              <a:rPr lang="el-GR" altLang="en-US"/>
              <a:t>Αναδιατασσόμενα ψηφιακά συστήματα</a:t>
            </a:r>
            <a:endParaRPr lang="en-US" altLang="en-US"/>
          </a:p>
        </p:txBody>
      </p:sp>
      <p:sp>
        <p:nvSpPr>
          <p:cNvPr id="10" name="Slide Number Placeholder 9"/>
          <p:cNvSpPr>
            <a:spLocks noGrp="1"/>
          </p:cNvSpPr>
          <p:nvPr>
            <p:ph type="sldNum" sz="quarter" idx="12"/>
          </p:nvPr>
        </p:nvSpPr>
        <p:spPr/>
        <p:txBody>
          <a:bodyPr/>
          <a:lstStyle/>
          <a:p>
            <a:pPr>
              <a:defRPr/>
            </a:pPr>
            <a:fld id="{4B46DA80-A922-4E70-997D-E0FFDED604B4}" type="slidenum">
              <a:rPr lang="en-US" altLang="en-US" smtClean="0"/>
              <a:pPr>
                <a:defRPr/>
              </a:pPr>
              <a:t>‹#›</a:t>
            </a:fld>
            <a:endParaRPr lang="en-US" altLang="en-US"/>
          </a:p>
        </p:txBody>
      </p:sp>
    </p:spTree>
    <p:extLst>
      <p:ext uri="{BB962C8B-B14F-4D97-AF65-F5344CB8AC3E}">
        <p14:creationId xmlns:p14="http://schemas.microsoft.com/office/powerpoint/2010/main" val="946436299"/>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770553" y="1063394"/>
            <a:ext cx="6545963" cy="1310344"/>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1770553" y="2907957"/>
            <a:ext cx="6545963" cy="3419362"/>
          </a:xfrm>
          <a:prstGeom prst="rect">
            <a:avLst/>
          </a:prstGeom>
        </p:spPr>
        <p:txBody>
          <a:bodyPr vert="horz" lIns="91440" tIns="45720" rIns="91440" bIns="45720" rtlCol="0">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2"/>
          </p:nvPr>
        </p:nvSpPr>
        <p:spPr>
          <a:xfrm>
            <a:off x="6591369" y="6877139"/>
            <a:ext cx="2276861" cy="357115"/>
          </a:xfrm>
          <a:prstGeom prst="rect">
            <a:avLst/>
          </a:prstGeom>
        </p:spPr>
        <p:txBody>
          <a:bodyPr vert="horz" lIns="91440" tIns="45720" rIns="91440" bIns="45720" rtlCol="0" anchor="ctr"/>
          <a:lstStyle>
            <a:lvl1pPr algn="r">
              <a:defRPr sz="1102">
                <a:solidFill>
                  <a:schemeClr val="tx1">
                    <a:alpha val="70000"/>
                  </a:schemeClr>
                </a:solidFill>
              </a:defRPr>
            </a:lvl1pPr>
          </a:lstStyle>
          <a:p>
            <a:pPr>
              <a:defRPr/>
            </a:pPr>
            <a:fld id="{51009DE1-47E2-4CDB-A0B7-59630D4F3723}" type="datetime1">
              <a:rPr lang="el-GR" altLang="en-US" smtClean="0"/>
              <a:t>4/7/2022</a:t>
            </a:fld>
            <a:endParaRPr lang="en-US" altLang="en-US"/>
          </a:p>
        </p:txBody>
      </p:sp>
      <p:sp>
        <p:nvSpPr>
          <p:cNvPr id="5" name="Footer Placeholder 4"/>
          <p:cNvSpPr>
            <a:spLocks noGrp="1"/>
          </p:cNvSpPr>
          <p:nvPr>
            <p:ph type="ftr" sz="quarter" idx="3"/>
          </p:nvPr>
        </p:nvSpPr>
        <p:spPr>
          <a:xfrm>
            <a:off x="1215142" y="6874264"/>
            <a:ext cx="5023406" cy="352785"/>
          </a:xfrm>
          <a:prstGeom prst="rect">
            <a:avLst/>
          </a:prstGeom>
        </p:spPr>
        <p:txBody>
          <a:bodyPr vert="horz" lIns="91440" tIns="45720" rIns="91440" bIns="45720" rtlCol="0" anchor="ctr"/>
          <a:lstStyle>
            <a:lvl1pPr algn="l">
              <a:defRPr sz="1102">
                <a:solidFill>
                  <a:schemeClr val="tx1">
                    <a:alpha val="70000"/>
                  </a:schemeClr>
                </a:solidFill>
              </a:defRPr>
            </a:lvl1pPr>
          </a:lstStyle>
          <a:p>
            <a:pPr>
              <a:defRPr/>
            </a:pPr>
            <a:r>
              <a:rPr lang="en-US" altLang="en-US"/>
              <a:t>HRY591 - </a:t>
            </a:r>
            <a:r>
              <a:rPr lang="el-GR" altLang="en-US"/>
              <a:t>Αναδιατασσόμενα ψηφιακά συστήματα</a:t>
            </a:r>
            <a:endParaRPr lang="en-US" altLang="en-US"/>
          </a:p>
        </p:txBody>
      </p:sp>
      <p:sp>
        <p:nvSpPr>
          <p:cNvPr id="6" name="Slide Number Placeholder 5"/>
          <p:cNvSpPr>
            <a:spLocks noGrp="1"/>
          </p:cNvSpPr>
          <p:nvPr>
            <p:ph type="sldNum" sz="quarter" idx="4"/>
          </p:nvPr>
        </p:nvSpPr>
        <p:spPr>
          <a:xfrm>
            <a:off x="9084151" y="6854105"/>
            <a:ext cx="403225" cy="403183"/>
          </a:xfrm>
          <a:prstGeom prst="ellipse">
            <a:avLst/>
          </a:prstGeom>
          <a:solidFill>
            <a:srgbClr val="1D1D1D">
              <a:alpha val="69804"/>
            </a:srgbClr>
          </a:solidFill>
        </p:spPr>
        <p:txBody>
          <a:bodyPr vert="horz" lIns="18288" tIns="45720" rIns="18288" bIns="45720" rtlCol="0" anchor="ctr">
            <a:noAutofit/>
          </a:bodyPr>
          <a:lstStyle>
            <a:lvl1pPr algn="ctr">
              <a:defRPr sz="1213" spc="0" baseline="0">
                <a:solidFill>
                  <a:srgbClr val="FFFFFF"/>
                </a:solidFill>
              </a:defRPr>
            </a:lvl1pPr>
          </a:lstStyle>
          <a:p>
            <a:pPr>
              <a:defRPr/>
            </a:pPr>
            <a:fld id="{4B46DA80-A922-4E70-997D-E0FFDED604B4}" type="slidenum">
              <a:rPr lang="en-US" altLang="en-US" smtClean="0"/>
              <a:pPr>
                <a:defRPr/>
              </a:pPr>
              <a:t>‹#›</a:t>
            </a:fld>
            <a:endParaRPr lang="en-US" altLang="en-US"/>
          </a:p>
        </p:txBody>
      </p:sp>
    </p:spTree>
    <p:extLst>
      <p:ext uri="{BB962C8B-B14F-4D97-AF65-F5344CB8AC3E}">
        <p14:creationId xmlns:p14="http://schemas.microsoft.com/office/powerpoint/2010/main" val="102517379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p:txStyles>
    <p:titleStyle>
      <a:lvl1pPr algn="ctr" defTabSz="1007943" rtl="0" eaLnBrk="1" latinLnBrk="0" hangingPunct="1">
        <a:lnSpc>
          <a:spcPct val="90000"/>
        </a:lnSpc>
        <a:spcBef>
          <a:spcPct val="0"/>
        </a:spcBef>
        <a:buNone/>
        <a:defRPr sz="2866" kern="1200" cap="all" spc="220" baseline="0">
          <a:solidFill>
            <a:srgbClr val="262626"/>
          </a:solidFill>
          <a:latin typeface="+mj-lt"/>
          <a:ea typeface="+mj-ea"/>
          <a:cs typeface="+mj-cs"/>
        </a:defRPr>
      </a:lvl1pPr>
    </p:titleStyle>
    <p:bodyStyle>
      <a:lvl1pPr marL="251986" indent="-251986" algn="l" defTabSz="1007943" rtl="0" eaLnBrk="1" latinLnBrk="0" hangingPunct="1">
        <a:lnSpc>
          <a:spcPct val="100000"/>
        </a:lnSpc>
        <a:spcBef>
          <a:spcPts val="1102"/>
        </a:spcBef>
        <a:buClr>
          <a:schemeClr val="accent2"/>
        </a:buClr>
        <a:buFont typeface="Arial" panose="020B0604020202020204" pitchFamily="34" charset="0"/>
        <a:buChar char="•"/>
        <a:defRPr sz="1984" kern="1200">
          <a:solidFill>
            <a:schemeClr val="tx1">
              <a:lumMod val="85000"/>
              <a:lumOff val="15000"/>
            </a:schemeClr>
          </a:solidFill>
          <a:latin typeface="+mn-lt"/>
          <a:ea typeface="+mn-ea"/>
          <a:cs typeface="+mn-cs"/>
        </a:defRPr>
      </a:lvl1pPr>
      <a:lvl2pPr marL="503972" indent="-251986" algn="l" defTabSz="1007943" rtl="0" eaLnBrk="1" latinLnBrk="0" hangingPunct="1">
        <a:lnSpc>
          <a:spcPct val="100000"/>
        </a:lnSpc>
        <a:spcBef>
          <a:spcPts val="1102"/>
        </a:spcBef>
        <a:buClr>
          <a:schemeClr val="accent2"/>
        </a:buClr>
        <a:buFont typeface="Arial" panose="020B0604020202020204" pitchFamily="34" charset="0"/>
        <a:buChar char="•"/>
        <a:defRPr sz="1764" kern="1200">
          <a:solidFill>
            <a:schemeClr val="tx1">
              <a:lumMod val="85000"/>
              <a:lumOff val="15000"/>
            </a:schemeClr>
          </a:solidFill>
          <a:latin typeface="+mn-lt"/>
          <a:ea typeface="+mn-ea"/>
          <a:cs typeface="+mn-cs"/>
        </a:defRPr>
      </a:lvl2pPr>
      <a:lvl3pPr marL="755957" indent="-251986" algn="l" defTabSz="1007943" rtl="0" eaLnBrk="1" latinLnBrk="0" hangingPunct="1">
        <a:lnSpc>
          <a:spcPct val="100000"/>
        </a:lnSpc>
        <a:spcBef>
          <a:spcPts val="1102"/>
        </a:spcBef>
        <a:buClr>
          <a:schemeClr val="accent2"/>
        </a:buClr>
        <a:buFont typeface="Arial" panose="020B0604020202020204" pitchFamily="34" charset="0"/>
        <a:buChar char="•"/>
        <a:defRPr sz="1764" kern="1200">
          <a:solidFill>
            <a:schemeClr val="tx1">
              <a:lumMod val="85000"/>
              <a:lumOff val="15000"/>
            </a:schemeClr>
          </a:solidFill>
          <a:latin typeface="+mn-lt"/>
          <a:ea typeface="+mn-ea"/>
          <a:cs typeface="+mn-cs"/>
        </a:defRPr>
      </a:lvl3pPr>
      <a:lvl4pPr marL="1007943" indent="-251986" algn="l" defTabSz="1007943" rtl="0" eaLnBrk="1" latinLnBrk="0" hangingPunct="1">
        <a:lnSpc>
          <a:spcPct val="100000"/>
        </a:lnSpc>
        <a:spcBef>
          <a:spcPts val="1102"/>
        </a:spcBef>
        <a:buClr>
          <a:schemeClr val="accent2"/>
        </a:buClr>
        <a:buFont typeface="Arial" panose="020B0604020202020204" pitchFamily="34" charset="0"/>
        <a:buChar char="•"/>
        <a:defRPr sz="1764" kern="1200">
          <a:solidFill>
            <a:schemeClr val="tx1">
              <a:lumMod val="85000"/>
              <a:lumOff val="15000"/>
            </a:schemeClr>
          </a:solidFill>
          <a:latin typeface="+mn-lt"/>
          <a:ea typeface="+mn-ea"/>
          <a:cs typeface="+mn-cs"/>
        </a:defRPr>
      </a:lvl4pPr>
      <a:lvl5pPr marL="1259929" indent="-251986" algn="l" defTabSz="1007943" rtl="0" eaLnBrk="1" latinLnBrk="0" hangingPunct="1">
        <a:lnSpc>
          <a:spcPct val="100000"/>
        </a:lnSpc>
        <a:spcBef>
          <a:spcPts val="1102"/>
        </a:spcBef>
        <a:buClr>
          <a:schemeClr val="accent2"/>
        </a:buClr>
        <a:buFont typeface="Arial" panose="020B0604020202020204" pitchFamily="34" charset="0"/>
        <a:buChar char="•"/>
        <a:defRPr sz="1764" kern="1200">
          <a:solidFill>
            <a:schemeClr val="tx1">
              <a:lumMod val="85000"/>
              <a:lumOff val="15000"/>
            </a:schemeClr>
          </a:solidFill>
          <a:latin typeface="+mn-lt"/>
          <a:ea typeface="+mn-ea"/>
          <a:cs typeface="+mn-cs"/>
        </a:defRPr>
      </a:lvl5pPr>
      <a:lvl6pPr marL="1448918" indent="-251986" algn="l" defTabSz="1007943" rtl="0" eaLnBrk="1" latinLnBrk="0" hangingPunct="1">
        <a:lnSpc>
          <a:spcPct val="100000"/>
        </a:lnSpc>
        <a:spcBef>
          <a:spcPts val="1102"/>
        </a:spcBef>
        <a:buClr>
          <a:schemeClr val="accent2"/>
        </a:buClr>
        <a:buFont typeface="Arial" panose="020B0604020202020204" pitchFamily="34" charset="0"/>
        <a:buChar char="•"/>
        <a:defRPr sz="1764" kern="1200">
          <a:solidFill>
            <a:schemeClr val="tx1"/>
          </a:solidFill>
          <a:latin typeface="+mn-lt"/>
          <a:ea typeface="+mn-ea"/>
          <a:cs typeface="+mn-cs"/>
        </a:defRPr>
      </a:lvl6pPr>
      <a:lvl7pPr marL="1637908" indent="-251986" algn="l" defTabSz="1007943" rtl="0" eaLnBrk="1" latinLnBrk="0" hangingPunct="1">
        <a:lnSpc>
          <a:spcPct val="100000"/>
        </a:lnSpc>
        <a:spcBef>
          <a:spcPts val="1102"/>
        </a:spcBef>
        <a:buClr>
          <a:schemeClr val="accent2"/>
        </a:buClr>
        <a:buFont typeface="Arial" panose="020B0604020202020204" pitchFamily="34" charset="0"/>
        <a:buChar char="•"/>
        <a:defRPr sz="1764" kern="1200">
          <a:solidFill>
            <a:schemeClr val="tx1"/>
          </a:solidFill>
          <a:latin typeface="+mn-lt"/>
          <a:ea typeface="+mn-ea"/>
          <a:cs typeface="+mn-cs"/>
        </a:defRPr>
      </a:lvl7pPr>
      <a:lvl8pPr marL="1826897" indent="-251986" algn="l" defTabSz="1007943" rtl="0" eaLnBrk="1" latinLnBrk="0" hangingPunct="1">
        <a:lnSpc>
          <a:spcPct val="100000"/>
        </a:lnSpc>
        <a:spcBef>
          <a:spcPts val="1102"/>
        </a:spcBef>
        <a:buClr>
          <a:schemeClr val="accent2"/>
        </a:buClr>
        <a:buFont typeface="Arial" panose="020B0604020202020204" pitchFamily="34" charset="0"/>
        <a:buChar char="•"/>
        <a:defRPr sz="1764" kern="1200" baseline="0">
          <a:solidFill>
            <a:schemeClr val="tx1"/>
          </a:solidFill>
          <a:latin typeface="+mn-lt"/>
          <a:ea typeface="+mn-ea"/>
          <a:cs typeface="+mn-cs"/>
        </a:defRPr>
      </a:lvl8pPr>
      <a:lvl9pPr marL="2015886" indent="-251986" algn="l" defTabSz="1007943" rtl="0" eaLnBrk="1" latinLnBrk="0" hangingPunct="1">
        <a:lnSpc>
          <a:spcPct val="100000"/>
        </a:lnSpc>
        <a:spcBef>
          <a:spcPts val="1102"/>
        </a:spcBef>
        <a:buClr>
          <a:schemeClr val="accent2"/>
        </a:buClr>
        <a:buFont typeface="Arial" panose="020B0604020202020204" pitchFamily="34" charset="0"/>
        <a:buChar char="•"/>
        <a:defRPr sz="1764" kern="1200" baseline="0">
          <a:solidFill>
            <a:schemeClr val="tx1"/>
          </a:solidFill>
          <a:latin typeface="+mn-lt"/>
          <a:ea typeface="+mn-ea"/>
          <a:cs typeface="+mn-cs"/>
        </a:defRPr>
      </a:lvl9pPr>
    </p:bodyStyle>
    <p:otherStyle>
      <a:defPPr>
        <a:defRPr lang="en-US"/>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8.jpg"/></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9.jpg"/></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28.jpg"/></Relationships>
</file>

<file path=ppt/slides/_rels/slide2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32.jp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idx="10"/>
          </p:nvPr>
        </p:nvSpPr>
        <p:spPr/>
        <p:txBody>
          <a:bodyPr/>
          <a:lstStyle/>
          <a:p>
            <a:pPr>
              <a:defRPr/>
            </a:pPr>
            <a:fld id="{712BCB8A-B498-468C-9C23-15601E7668E7}" type="datetime1">
              <a:rPr lang="el-GR" altLang="en-US" smtClean="0"/>
              <a:t>4/7/2022</a:t>
            </a:fld>
            <a:endParaRPr lang="en-US" altLang="en-US"/>
          </a:p>
        </p:txBody>
      </p:sp>
      <p:sp>
        <p:nvSpPr>
          <p:cNvPr id="5" name="Footer Placeholder 4"/>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4" name="Slide Number Placeholder 3"/>
          <p:cNvSpPr>
            <a:spLocks noGrp="1"/>
          </p:cNvSpPr>
          <p:nvPr>
            <p:ph type="sldNum" idx="12"/>
          </p:nvPr>
        </p:nvSpPr>
        <p:spPr/>
        <p:txBody>
          <a:bodyPr/>
          <a:lstStyle/>
          <a:p>
            <a:pPr>
              <a:defRPr/>
            </a:pPr>
            <a:fld id="{A14E5853-4A2F-4836-AD05-ECCC0E4103DA}" type="slidenum">
              <a:rPr lang="en-US" altLang="en-US" smtClean="0"/>
              <a:pPr>
                <a:defRPr/>
              </a:pPr>
              <a:t>1</a:t>
            </a:fld>
            <a:endParaRPr lang="en-US" altLang="en-US"/>
          </a:p>
        </p:txBody>
      </p:sp>
      <p:sp>
        <p:nvSpPr>
          <p:cNvPr id="3073" name="Rectangle 1"/>
          <p:cNvSpPr>
            <a:spLocks noGrp="1" noChangeArrowheads="1"/>
          </p:cNvSpPr>
          <p:nvPr>
            <p:ph type="subTitle" idx="4294967295"/>
          </p:nvPr>
        </p:nvSpPr>
        <p:spPr>
          <a:xfrm>
            <a:off x="0" y="1768475"/>
            <a:ext cx="9070975" cy="4384675"/>
          </a:xfrm>
        </p:spPr>
        <p:txBody>
          <a:bodyPr tIns="28448"/>
          <a:lstStyle/>
          <a:p>
            <a:pPr marL="228600" marR="0" algn="ctr">
              <a:lnSpc>
                <a:spcPct val="115000"/>
              </a:lnSpc>
              <a:spcBef>
                <a:spcPts val="0"/>
              </a:spcBef>
              <a:spcAft>
                <a:spcPts val="1000"/>
              </a:spcAft>
            </a:pPr>
            <a:r>
              <a:rPr lang="en-US" sz="2400" i="1" dirty="0">
                <a:effectLst/>
                <a:latin typeface="Times New Roman" panose="02020603050405020304" pitchFamily="18" charset="0"/>
                <a:ea typeface="Times New Roman" panose="02020603050405020304" pitchFamily="18" charset="0"/>
                <a:cs typeface="Times New Roman" panose="02020603050405020304" pitchFamily="18" charset="0"/>
              </a:rPr>
              <a:t>Comparison of Artificial Intelligence systems for the detection of objects on UAV-based images.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n-US" altLang="en-US" sz="2400" dirty="0"/>
          </a:p>
          <a:p>
            <a:pPr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n-US" altLang="en-US" sz="2400" dirty="0"/>
          </a:p>
          <a:p>
            <a:pPr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n-US" altLang="en-US" sz="2400" dirty="0"/>
          </a:p>
          <a:p>
            <a:pPr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2400" dirty="0" err="1">
                <a:latin typeface="Times New Roman" panose="02020603050405020304" pitchFamily="18" charset="0"/>
                <a:cs typeface="Times New Roman" panose="02020603050405020304" pitchFamily="18" charset="0"/>
              </a:rPr>
              <a:t>Trimas</a:t>
            </a:r>
            <a:r>
              <a:rPr lang="en-US" altLang="en-US" sz="2400" dirty="0">
                <a:latin typeface="Times New Roman" panose="02020603050405020304" pitchFamily="18" charset="0"/>
                <a:cs typeface="Times New Roman" panose="02020603050405020304" pitchFamily="18" charset="0"/>
              </a:rPr>
              <a:t> Christos</a:t>
            </a:r>
          </a:p>
          <a:p>
            <a:pPr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l-GR" altLang="en-US" sz="2400" dirty="0"/>
          </a:p>
          <a:p>
            <a:pPr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2400" dirty="0">
                <a:latin typeface="Times New Roman" panose="02020603050405020304" pitchFamily="18" charset="0"/>
                <a:cs typeface="Times New Roman" panose="02020603050405020304" pitchFamily="18" charset="0"/>
              </a:rPr>
              <a:t>Thesis so far</a:t>
            </a:r>
            <a:r>
              <a:rPr lang="en-US" altLang="en-US" sz="2400" dirty="0"/>
              <a:t>.</a:t>
            </a:r>
          </a:p>
          <a:p>
            <a:pPr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n-US" altLang="en-US" sz="2400" dirty="0"/>
          </a:p>
          <a:p>
            <a:pPr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n-US" altLang="en-US" sz="32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563" y="122237"/>
            <a:ext cx="2095500" cy="1057275"/>
          </a:xfrm>
          <a:prstGeom prst="rect">
            <a:avLst/>
          </a:prstGeom>
        </p:spPr>
      </p:pic>
    </p:spTree>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4/7/2022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10</a:t>
            </a:fld>
            <a:endParaRPr lang="en-US" altLang="en-US"/>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1189037"/>
            <a:ext cx="8575674"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Two types: </a:t>
            </a:r>
            <a:r>
              <a:rPr lang="en-US" sz="1600" dirty="0">
                <a:latin typeface="Times New Roman" panose="02020603050405020304" pitchFamily="18" charset="0"/>
                <a:cs typeface="Times New Roman" panose="02020603050405020304" pitchFamily="18" charset="0"/>
              </a:rPr>
              <a:t>Average and Max Pooling.</a:t>
            </a:r>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sp>
        <p:nvSpPr>
          <p:cNvPr id="9" name="タイトル 8">
            <a:extLst>
              <a:ext uri="{FF2B5EF4-FFF2-40B4-BE49-F238E27FC236}">
                <a16:creationId xmlns:a16="http://schemas.microsoft.com/office/drawing/2014/main" id="{EA9C4CA3-9D6B-48B6-AF02-32CED9750821}"/>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Pooling Layer</a:t>
            </a:r>
          </a:p>
        </p:txBody>
      </p:sp>
      <p:sp>
        <p:nvSpPr>
          <p:cNvPr id="12" name="TextBox 11">
            <a:extLst>
              <a:ext uri="{FF2B5EF4-FFF2-40B4-BE49-F238E27FC236}">
                <a16:creationId xmlns:a16="http://schemas.microsoft.com/office/drawing/2014/main" id="{4AC21CC1-20C2-0722-59D7-016F00DBDC04}"/>
              </a:ext>
            </a:extLst>
          </p:cNvPr>
          <p:cNvSpPr txBox="1"/>
          <p:nvPr/>
        </p:nvSpPr>
        <p:spPr>
          <a:xfrm>
            <a:off x="503238" y="1839794"/>
            <a:ext cx="8575674" cy="584775"/>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Goal: </a:t>
            </a:r>
            <a:r>
              <a:rPr lang="en-US" sz="1600" dirty="0">
                <a:latin typeface="Times New Roman" panose="02020603050405020304" pitchFamily="18" charset="0"/>
                <a:cs typeface="Times New Roman" panose="02020603050405020304" pitchFamily="18" charset="0"/>
              </a:rPr>
              <a:t>Decrease computational power required to process data.</a:t>
            </a:r>
          </a:p>
          <a:p>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Extract dominant features through dimensionality reduction.</a:t>
            </a:r>
            <a:endParaRPr lang="en-US" sz="1600" b="1" dirty="0">
              <a:latin typeface="Times New Roman" panose="02020603050405020304" pitchFamily="18" charset="0"/>
              <a:cs typeface="Times New Roman" panose="02020603050405020304" pitchFamily="18" charset="0"/>
            </a:endParaRPr>
          </a:p>
        </p:txBody>
      </p:sp>
      <p:pic>
        <p:nvPicPr>
          <p:cNvPr id="16" name="Εικόνα 15">
            <a:extLst>
              <a:ext uri="{FF2B5EF4-FFF2-40B4-BE49-F238E27FC236}">
                <a16:creationId xmlns:a16="http://schemas.microsoft.com/office/drawing/2014/main" id="{AFA25540-92DD-D798-872B-CDE28D3083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1912" y="2955759"/>
            <a:ext cx="4000500" cy="3060383"/>
          </a:xfrm>
          <a:prstGeom prst="rect">
            <a:avLst/>
          </a:prstGeom>
        </p:spPr>
      </p:pic>
    </p:spTree>
    <p:extLst>
      <p:ext uri="{BB962C8B-B14F-4D97-AF65-F5344CB8AC3E}">
        <p14:creationId xmlns:p14="http://schemas.microsoft.com/office/powerpoint/2010/main" val="2617157550"/>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4/7/2022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11</a:t>
            </a:fld>
            <a:endParaRPr lang="en-US" altLang="en-US"/>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sp>
        <p:nvSpPr>
          <p:cNvPr id="9" name="タイトル 8">
            <a:extLst>
              <a:ext uri="{FF2B5EF4-FFF2-40B4-BE49-F238E27FC236}">
                <a16:creationId xmlns:a16="http://schemas.microsoft.com/office/drawing/2014/main" id="{EA9C4CA3-9D6B-48B6-AF02-32CED9750821}"/>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Fully Connected Layers</a:t>
            </a:r>
          </a:p>
        </p:txBody>
      </p:sp>
      <p:sp>
        <p:nvSpPr>
          <p:cNvPr id="12" name="TextBox 11">
            <a:extLst>
              <a:ext uri="{FF2B5EF4-FFF2-40B4-BE49-F238E27FC236}">
                <a16:creationId xmlns:a16="http://schemas.microsoft.com/office/drawing/2014/main" id="{4AC21CC1-20C2-0722-59D7-016F00DBDC04}"/>
              </a:ext>
            </a:extLst>
          </p:cNvPr>
          <p:cNvSpPr txBox="1"/>
          <p:nvPr/>
        </p:nvSpPr>
        <p:spPr>
          <a:xfrm>
            <a:off x="752474" y="1399089"/>
            <a:ext cx="8575674"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Cheap way </a:t>
            </a:r>
            <a:r>
              <a:rPr lang="en-US" sz="1800" dirty="0">
                <a:effectLst/>
                <a:latin typeface="Times New Roman" panose="02020603050405020304" pitchFamily="18" charset="0"/>
                <a:ea typeface="Calibri" panose="020F0502020204030204" pitchFamily="34" charset="0"/>
              </a:rPr>
              <a:t>of learning non-linear combinations of the high-level features as represented by the output of the convolution and pooling layers.</a:t>
            </a:r>
            <a:endParaRPr lang="en-US" sz="16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5AE9F590-5C3C-9382-7462-ADD5D50EED8D}"/>
              </a:ext>
            </a:extLst>
          </p:cNvPr>
          <p:cNvSpPr txBox="1"/>
          <p:nvPr/>
        </p:nvSpPr>
        <p:spPr>
          <a:xfrm>
            <a:off x="5726112" y="4051370"/>
            <a:ext cx="8575674" cy="584775"/>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Final layer:</a:t>
            </a:r>
            <a:r>
              <a:rPr lang="en-US" sz="1600" dirty="0">
                <a:latin typeface="Times New Roman" panose="02020603050405020304" pitchFamily="18" charset="0"/>
                <a:cs typeface="Times New Roman" panose="02020603050405020304" pitchFamily="18" charset="0"/>
              </a:rPr>
              <a:t> gets the probabilities and </a:t>
            </a:r>
          </a:p>
          <a:p>
            <a:r>
              <a:rPr lang="en-US" sz="1600" dirty="0">
                <a:latin typeface="Times New Roman" panose="02020603050405020304" pitchFamily="18" charset="0"/>
                <a:cs typeface="Times New Roman" panose="02020603050405020304" pitchFamily="18" charset="0"/>
              </a:rPr>
              <a:t>classifies each input into particular classes.</a:t>
            </a:r>
            <a:endParaRPr lang="en-US" sz="1600" b="1" dirty="0">
              <a:latin typeface="Times New Roman" panose="02020603050405020304" pitchFamily="18" charset="0"/>
              <a:cs typeface="Times New Roman" panose="02020603050405020304" pitchFamily="18" charset="0"/>
            </a:endParaRPr>
          </a:p>
        </p:txBody>
      </p:sp>
      <p:pic>
        <p:nvPicPr>
          <p:cNvPr id="15" name="Εικόνα 14">
            <a:extLst>
              <a:ext uri="{FF2B5EF4-FFF2-40B4-BE49-F238E27FC236}">
                <a16:creationId xmlns:a16="http://schemas.microsoft.com/office/drawing/2014/main" id="{6C8A3688-4782-CA7B-F9D1-246BD7C08B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5334" y="3533466"/>
            <a:ext cx="3683635" cy="2413635"/>
          </a:xfrm>
          <a:prstGeom prst="rect">
            <a:avLst/>
          </a:prstGeom>
        </p:spPr>
      </p:pic>
    </p:spTree>
    <p:extLst>
      <p:ext uri="{BB962C8B-B14F-4D97-AF65-F5344CB8AC3E}">
        <p14:creationId xmlns:p14="http://schemas.microsoft.com/office/powerpoint/2010/main" val="3616552957"/>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b="1"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4/7/2022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12</a:t>
            </a:fld>
            <a:endParaRPr lang="en-US" altLang="en-US"/>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sp>
        <p:nvSpPr>
          <p:cNvPr id="9" name="タイトル 8">
            <a:extLst>
              <a:ext uri="{FF2B5EF4-FFF2-40B4-BE49-F238E27FC236}">
                <a16:creationId xmlns:a16="http://schemas.microsoft.com/office/drawing/2014/main" id="{EA9C4CA3-9D6B-48B6-AF02-32CED9750821}"/>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Loss Functions</a:t>
            </a:r>
          </a:p>
        </p:txBody>
      </p:sp>
      <p:sp>
        <p:nvSpPr>
          <p:cNvPr id="12" name="TextBox 11">
            <a:extLst>
              <a:ext uri="{FF2B5EF4-FFF2-40B4-BE49-F238E27FC236}">
                <a16:creationId xmlns:a16="http://schemas.microsoft.com/office/drawing/2014/main" id="{4AC21CC1-20C2-0722-59D7-016F00DBDC04}"/>
              </a:ext>
            </a:extLst>
          </p:cNvPr>
          <p:cNvSpPr txBox="1"/>
          <p:nvPr/>
        </p:nvSpPr>
        <p:spPr>
          <a:xfrm>
            <a:off x="503238" y="1376225"/>
            <a:ext cx="8575674"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Loss function : </a:t>
            </a:r>
            <a:r>
              <a:rPr lang="en-US" dirty="0">
                <a:latin typeface="Times New Roman" panose="02020603050405020304" pitchFamily="18" charset="0"/>
                <a:cs typeface="Times New Roman" panose="02020603050405020304" pitchFamily="18" charset="0"/>
              </a:rPr>
              <a:t>the prediction error of the Artificial Neural Network. </a:t>
            </a:r>
          </a:p>
          <a:p>
            <a:pPr lvl="3"/>
            <a:r>
              <a:rPr lang="en-US" dirty="0">
                <a:latin typeface="Times New Roman" panose="02020603050405020304" pitchFamily="18" charset="0"/>
                <a:cs typeface="Times New Roman" panose="02020603050405020304" pitchFamily="18" charset="0"/>
              </a:rPr>
              <a:t>Responsible for the update of the weights of the Neural Network.</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5AE9F590-5C3C-9382-7462-ADD5D50EED8D}"/>
                  </a:ext>
                </a:extLst>
              </p:cNvPr>
              <p:cNvSpPr txBox="1"/>
              <p:nvPr/>
            </p:nvSpPr>
            <p:spPr>
              <a:xfrm>
                <a:off x="-2271881" y="3077276"/>
                <a:ext cx="8575674" cy="77617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b="1" i="1"/>
                        <m:t>𝒔𝑳</m:t>
                      </m:r>
                      <m:r>
                        <a:rPr lang="en-US" sz="1200" b="1" i="1"/>
                        <m:t>𝟏</m:t>
                      </m:r>
                      <m:r>
                        <a:rPr lang="en-US" sz="1200" b="1" i="1"/>
                        <m:t>=</m:t>
                      </m:r>
                      <m:d>
                        <m:dPr>
                          <m:begChr m:val="{"/>
                          <m:endChr m:val=""/>
                          <m:ctrlPr>
                            <a:rPr lang="en-US" sz="1200" b="1" i="1"/>
                          </m:ctrlPr>
                        </m:dPr>
                        <m:e>
                          <m:eqArr>
                            <m:eqArrPr>
                              <m:ctrlPr>
                                <a:rPr lang="en-US" sz="1200" b="1" i="1"/>
                              </m:ctrlPr>
                            </m:eqArrPr>
                            <m:e>
                              <m:d>
                                <m:dPr>
                                  <m:begChr m:val="|"/>
                                  <m:endChr m:val="|"/>
                                  <m:ctrlPr>
                                    <a:rPr lang="en-US" sz="1200" b="1" i="1"/>
                                  </m:ctrlPr>
                                </m:dPr>
                                <m:e>
                                  <m:r>
                                    <a:rPr lang="en-US" sz="1200" b="1" i="1"/>
                                    <m:t>𝐱</m:t>
                                  </m:r>
                                  <m:r>
                                    <a:rPr lang="en-US" sz="1200" b="1" i="1"/>
                                    <m:t>−</m:t>
                                  </m:r>
                                  <m:r>
                                    <a:rPr lang="en-US" sz="1200" b="1" i="1"/>
                                    <m:t>𝐲</m:t>
                                  </m:r>
                                </m:e>
                              </m:d>
                              <m:r>
                                <a:rPr lang="en-US" sz="1200" b="1" i="1"/>
                                <m:t>,                       </m:t>
                              </m:r>
                              <m:r>
                                <a:rPr lang="en-US" sz="1200" b="1" i="1"/>
                                <m:t>𝒊𝒇</m:t>
                              </m:r>
                              <m:r>
                                <a:rPr lang="en-US" sz="1200" b="1" i="1"/>
                                <m:t>  </m:t>
                              </m:r>
                              <m:d>
                                <m:dPr>
                                  <m:begChr m:val="|"/>
                                  <m:endChr m:val="|"/>
                                  <m:ctrlPr>
                                    <a:rPr lang="en-US" sz="1200" b="1" i="1"/>
                                  </m:ctrlPr>
                                </m:dPr>
                                <m:e>
                                  <m:r>
                                    <a:rPr lang="en-US" sz="1200" b="1" i="1"/>
                                    <m:t>𝐱</m:t>
                                  </m:r>
                                  <m:r>
                                    <a:rPr lang="en-US" sz="1200" b="1" i="1"/>
                                    <m:t>−</m:t>
                                  </m:r>
                                  <m:r>
                                    <a:rPr lang="en-US" sz="1200" b="1" i="1"/>
                                    <m:t>𝐲</m:t>
                                  </m:r>
                                </m:e>
                              </m:d>
                              <m:r>
                                <a:rPr lang="en-US" sz="1200" b="1" i="1"/>
                                <m:t>&gt;</m:t>
                              </m:r>
                              <m:r>
                                <a:rPr lang="el-GR" sz="1200" b="1" i="1"/>
                                <m:t>𝒂</m:t>
                              </m:r>
                            </m:e>
                            <m:e>
                              <m:sSup>
                                <m:sSupPr>
                                  <m:ctrlPr>
                                    <a:rPr lang="en-US" sz="1200" b="1" i="1"/>
                                  </m:ctrlPr>
                                </m:sSupPr>
                                <m:e>
                                  <m:f>
                                    <m:fPr>
                                      <m:ctrlPr>
                                        <a:rPr lang="en-US" sz="1200" b="1" i="1"/>
                                      </m:ctrlPr>
                                    </m:fPr>
                                    <m:num>
                                      <m:r>
                                        <a:rPr lang="el-GR" sz="1200" b="1" i="1"/>
                                        <m:t>𝟏</m:t>
                                      </m:r>
                                    </m:num>
                                    <m:den>
                                      <m:d>
                                        <m:dPr>
                                          <m:begChr m:val="|"/>
                                          <m:endChr m:val="|"/>
                                          <m:ctrlPr>
                                            <a:rPr lang="en-US" sz="1200" b="1" i="1"/>
                                          </m:ctrlPr>
                                        </m:dPr>
                                        <m:e>
                                          <m:r>
                                            <a:rPr lang="el-GR" sz="1200" b="1" i="1"/>
                                            <m:t>𝒂</m:t>
                                          </m:r>
                                        </m:e>
                                      </m:d>
                                    </m:den>
                                  </m:f>
                                  <m:r>
                                    <a:rPr lang="el-GR" sz="1200" b="1" i="1"/>
                                    <m:t>(</m:t>
                                  </m:r>
                                  <m:r>
                                    <a:rPr lang="el-GR" sz="1200" b="1" i="1"/>
                                    <m:t>𝒙</m:t>
                                  </m:r>
                                  <m:r>
                                    <a:rPr lang="el-GR" sz="1200" b="1" i="1"/>
                                    <m:t>−</m:t>
                                  </m:r>
                                  <m:r>
                                    <a:rPr lang="el-GR" sz="1200" b="1" i="1"/>
                                    <m:t>𝒚</m:t>
                                  </m:r>
                                  <m:r>
                                    <a:rPr lang="el-GR" sz="1200" b="1" i="1"/>
                                    <m:t>)</m:t>
                                  </m:r>
                                </m:e>
                                <m:sup>
                                  <m:r>
                                    <a:rPr lang="el-GR" sz="1200" b="1" i="1"/>
                                    <m:t>𝟐</m:t>
                                  </m:r>
                                </m:sup>
                              </m:sSup>
                              <m:r>
                                <a:rPr lang="en-US" sz="1200" b="1" i="1"/>
                                <m:t>,      </m:t>
                              </m:r>
                              <m:r>
                                <a:rPr lang="en-US" sz="1200" b="1" i="1"/>
                                <m:t>𝒆𝒍𝒔𝒆</m:t>
                              </m:r>
                              <m:r>
                                <a:rPr lang="en-US" sz="1200" b="1" i="1"/>
                                <m:t> </m:t>
                              </m:r>
                              <m:r>
                                <a:rPr lang="en-US" sz="1200" b="1" i="1"/>
                                <m:t>𝒊𝒇</m:t>
                              </m:r>
                              <m:r>
                                <a:rPr lang="en-US" sz="1200" b="1" i="1"/>
                                <m:t>    </m:t>
                              </m:r>
                              <m:d>
                                <m:dPr>
                                  <m:begChr m:val="|"/>
                                  <m:endChr m:val="|"/>
                                  <m:ctrlPr>
                                    <a:rPr lang="en-US" sz="1200" b="1" i="1"/>
                                  </m:ctrlPr>
                                </m:dPr>
                                <m:e>
                                  <m:r>
                                    <a:rPr lang="en-US" sz="1200" b="1" i="1"/>
                                    <m:t>𝐱</m:t>
                                  </m:r>
                                  <m:r>
                                    <a:rPr lang="en-US" sz="1200" b="1" i="1"/>
                                    <m:t>−</m:t>
                                  </m:r>
                                  <m:r>
                                    <a:rPr lang="en-US" sz="1200" b="1" i="1"/>
                                    <m:t>𝐲</m:t>
                                  </m:r>
                                </m:e>
                              </m:d>
                              <m:r>
                                <a:rPr lang="en-US" sz="1200" b="1" i="1"/>
                                <m:t>≤</m:t>
                              </m:r>
                              <m:r>
                                <a:rPr lang="el-GR" sz="1200" b="1" i="1"/>
                                <m:t>𝒂</m:t>
                              </m:r>
                            </m:e>
                          </m:eqArr>
                        </m:e>
                      </m:d>
                    </m:oMath>
                  </m:oMathPara>
                </a14:m>
                <a:endParaRPr lang="en-US" sz="1200" dirty="0"/>
              </a:p>
            </p:txBody>
          </p:sp>
        </mc:Choice>
        <mc:Fallback>
          <p:sp>
            <p:nvSpPr>
              <p:cNvPr id="14" name="TextBox 13">
                <a:extLst>
                  <a:ext uri="{FF2B5EF4-FFF2-40B4-BE49-F238E27FC236}">
                    <a16:creationId xmlns:a16="http://schemas.microsoft.com/office/drawing/2014/main" id="{5AE9F590-5C3C-9382-7462-ADD5D50EED8D}"/>
                  </a:ext>
                </a:extLst>
              </p:cNvPr>
              <p:cNvSpPr txBox="1">
                <a:spLocks noRot="1" noChangeAspect="1" noMove="1" noResize="1" noEditPoints="1" noAdjustHandles="1" noChangeArrowheads="1" noChangeShapeType="1" noTextEdit="1"/>
              </p:cNvSpPr>
              <p:nvPr/>
            </p:nvSpPr>
            <p:spPr>
              <a:xfrm>
                <a:off x="-2271881" y="3077276"/>
                <a:ext cx="8575674" cy="776175"/>
              </a:xfrm>
              <a:prstGeom prst="rect">
                <a:avLst/>
              </a:prstGeom>
              <a:blipFill>
                <a:blip r:embed="rId3"/>
                <a:stretch>
                  <a:fillRect/>
                </a:stretch>
              </a:blipFill>
            </p:spPr>
            <p:txBody>
              <a:bodyPr/>
              <a:lstStyle/>
              <a:p>
                <a:r>
                  <a:rPr lang="en-US">
                    <a:noFill/>
                  </a:rPr>
                  <a:t> </a:t>
                </a:r>
              </a:p>
            </p:txBody>
          </p:sp>
        </mc:Fallback>
      </mc:AlternateContent>
      <p:pic>
        <p:nvPicPr>
          <p:cNvPr id="16" name="Εικόνα 15">
            <a:extLst>
              <a:ext uri="{FF2B5EF4-FFF2-40B4-BE49-F238E27FC236}">
                <a16:creationId xmlns:a16="http://schemas.microsoft.com/office/drawing/2014/main" id="{4BDCB13E-0CC7-40E3-B6C4-2A0119F6AE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352" y="4093827"/>
            <a:ext cx="3622674" cy="1964412"/>
          </a:xfrm>
          <a:prstGeom prst="rect">
            <a:avLst/>
          </a:prstGeom>
        </p:spPr>
      </p:pic>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DC27AACC-2E78-8250-6EDA-910E1A8897F1}"/>
                  </a:ext>
                </a:extLst>
              </p:cNvPr>
              <p:cNvSpPr txBox="1"/>
              <p:nvPr/>
            </p:nvSpPr>
            <p:spPr>
              <a:xfrm>
                <a:off x="3135312" y="3307280"/>
                <a:ext cx="8575674" cy="30777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400" b="1" i="1"/>
                        <m:t>𝑭𝑳</m:t>
                      </m:r>
                      <m:d>
                        <m:dPr>
                          <m:ctrlPr>
                            <a:rPr lang="en-US" sz="1400" b="1" i="1"/>
                          </m:ctrlPr>
                        </m:dPr>
                        <m:e>
                          <m:sSub>
                            <m:sSubPr>
                              <m:ctrlPr>
                                <a:rPr lang="en-US" sz="1400" b="1" i="1"/>
                              </m:ctrlPr>
                            </m:sSubPr>
                            <m:e>
                              <m:r>
                                <a:rPr lang="en-US" sz="1400" b="1" i="1"/>
                                <m:t>𝒑</m:t>
                              </m:r>
                            </m:e>
                            <m:sub>
                              <m:r>
                                <a:rPr lang="en-US" sz="1400" b="1" i="1"/>
                                <m:t>𝒕</m:t>
                              </m:r>
                            </m:sub>
                          </m:sSub>
                        </m:e>
                      </m:d>
                      <m:r>
                        <a:rPr lang="en-US" sz="1400" b="1" i="1"/>
                        <m:t>=</m:t>
                      </m:r>
                      <m:sSup>
                        <m:sSupPr>
                          <m:ctrlPr>
                            <a:rPr lang="en-US" sz="1400" b="1" i="1"/>
                          </m:ctrlPr>
                        </m:sSupPr>
                        <m:e>
                          <m:d>
                            <m:dPr>
                              <m:ctrlPr>
                                <a:rPr lang="en-US" sz="1400" b="1" i="1"/>
                              </m:ctrlPr>
                            </m:dPr>
                            <m:e>
                              <m:r>
                                <a:rPr lang="en-US" sz="1400" b="1" i="1"/>
                                <m:t>𝟏</m:t>
                              </m:r>
                              <m:r>
                                <a:rPr lang="en-US" sz="1400" b="1" i="1"/>
                                <m:t>−</m:t>
                              </m:r>
                              <m:sSub>
                                <m:sSubPr>
                                  <m:ctrlPr>
                                    <a:rPr lang="en-US" sz="1400" b="1" i="1"/>
                                  </m:ctrlPr>
                                </m:sSubPr>
                                <m:e>
                                  <m:r>
                                    <a:rPr lang="en-US" sz="1400" b="1" i="1"/>
                                    <m:t>𝒑</m:t>
                                  </m:r>
                                </m:e>
                                <m:sub>
                                  <m:r>
                                    <a:rPr lang="en-US" sz="1400" b="1" i="1"/>
                                    <m:t>𝒕</m:t>
                                  </m:r>
                                </m:sub>
                              </m:sSub>
                            </m:e>
                          </m:d>
                        </m:e>
                        <m:sup>
                          <m:r>
                            <a:rPr lang="el-GR" sz="1400" b="1" i="1"/>
                            <m:t>𝜸</m:t>
                          </m:r>
                        </m:sup>
                      </m:sSup>
                      <m:r>
                        <a:rPr lang="en-US" sz="1400" b="1" i="1"/>
                        <m:t>𝒍𝒐𝒈</m:t>
                      </m:r>
                      <m:r>
                        <a:rPr lang="en-US" sz="1400" b="1" i="1"/>
                        <m:t>(</m:t>
                      </m:r>
                      <m:sSub>
                        <m:sSubPr>
                          <m:ctrlPr>
                            <a:rPr lang="en-US" sz="1400" b="1" i="1"/>
                          </m:ctrlPr>
                        </m:sSubPr>
                        <m:e>
                          <m:r>
                            <a:rPr lang="en-US" sz="1400" b="1" i="1"/>
                            <m:t>𝒑</m:t>
                          </m:r>
                        </m:e>
                        <m:sub>
                          <m:r>
                            <a:rPr lang="en-US" sz="1400" b="1" i="1"/>
                            <m:t>𝒕</m:t>
                          </m:r>
                        </m:sub>
                      </m:sSub>
                      <m:r>
                        <a:rPr lang="en-US" sz="1400" b="1" i="1"/>
                        <m:t>)</m:t>
                      </m:r>
                    </m:oMath>
                  </m:oMathPara>
                </a14:m>
                <a:endParaRPr lang="en-US" sz="1400" dirty="0"/>
              </a:p>
            </p:txBody>
          </p:sp>
        </mc:Choice>
        <mc:Fallback>
          <p:sp>
            <p:nvSpPr>
              <p:cNvPr id="17" name="TextBox 16">
                <a:extLst>
                  <a:ext uri="{FF2B5EF4-FFF2-40B4-BE49-F238E27FC236}">
                    <a16:creationId xmlns:a16="http://schemas.microsoft.com/office/drawing/2014/main" id="{DC27AACC-2E78-8250-6EDA-910E1A8897F1}"/>
                  </a:ext>
                </a:extLst>
              </p:cNvPr>
              <p:cNvSpPr txBox="1">
                <a:spLocks noRot="1" noChangeAspect="1" noMove="1" noResize="1" noEditPoints="1" noAdjustHandles="1" noChangeArrowheads="1" noChangeShapeType="1" noTextEdit="1"/>
              </p:cNvSpPr>
              <p:nvPr/>
            </p:nvSpPr>
            <p:spPr>
              <a:xfrm>
                <a:off x="3135312" y="3307280"/>
                <a:ext cx="8575674" cy="307777"/>
              </a:xfrm>
              <a:prstGeom prst="rect">
                <a:avLst/>
              </a:prstGeom>
              <a:blipFill>
                <a:blip r:embed="rId5"/>
                <a:stretch>
                  <a:fillRect b="-10000"/>
                </a:stretch>
              </a:blipFill>
            </p:spPr>
            <p:txBody>
              <a:bodyPr/>
              <a:lstStyle/>
              <a:p>
                <a:r>
                  <a:rPr lang="en-US">
                    <a:noFill/>
                  </a:rPr>
                  <a:t> </a:t>
                </a:r>
              </a:p>
            </p:txBody>
          </p:sp>
        </mc:Fallback>
      </mc:AlternateContent>
      <p:pic>
        <p:nvPicPr>
          <p:cNvPr id="18" name="Εικόνα 17">
            <a:extLst>
              <a:ext uri="{FF2B5EF4-FFF2-40B4-BE49-F238E27FC236}">
                <a16:creationId xmlns:a16="http://schemas.microsoft.com/office/drawing/2014/main" id="{E89066EF-D7E9-480B-BB41-0F97A95BF3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26112" y="4093827"/>
            <a:ext cx="3622674" cy="1964412"/>
          </a:xfrm>
          <a:prstGeom prst="rect">
            <a:avLst/>
          </a:prstGeom>
        </p:spPr>
      </p:pic>
    </p:spTree>
    <p:extLst>
      <p:ext uri="{BB962C8B-B14F-4D97-AF65-F5344CB8AC3E}">
        <p14:creationId xmlns:p14="http://schemas.microsoft.com/office/powerpoint/2010/main" val="2515643072"/>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4/7/2022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13</a:t>
            </a:fld>
            <a:endParaRPr lang="en-US" altLang="en-US"/>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1189037"/>
            <a:ext cx="4343400" cy="2062103"/>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CNNs:</a:t>
            </a:r>
          </a:p>
          <a:p>
            <a:endParaRPr lang="en-US" sz="16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Contains Fully Connected Layers.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Can be used as backbone networks.</a:t>
            </a:r>
          </a:p>
          <a:p>
            <a:pPr marL="285750" indent="-285750">
              <a:buFont typeface="Arial" panose="020B0604020202020204" pitchFamily="34" charset="0"/>
              <a:buChar char="•"/>
            </a:pPr>
            <a:r>
              <a:rPr lang="en-US" sz="1600" dirty="0" err="1">
                <a:latin typeface="Times New Roman" panose="02020603050405020304" pitchFamily="18" charset="0"/>
                <a:cs typeface="Times New Roman" panose="02020603050405020304" pitchFamily="18" charset="0"/>
              </a:rPr>
              <a:t>ResNet</a:t>
            </a:r>
            <a:r>
              <a:rPr lang="en-US" sz="1600" dirty="0">
                <a:latin typeface="Times New Roman" panose="02020603050405020304" pitchFamily="18" charset="0"/>
                <a:cs typeface="Times New Roman" panose="02020603050405020304" pitchFamily="18" charset="0"/>
              </a:rPr>
              <a:t>, VGG, etc.</a:t>
            </a:r>
          </a:p>
          <a:p>
            <a:r>
              <a:rPr lang="en-US" sz="1600" dirty="0">
                <a:latin typeface="Times New Roman" panose="02020603050405020304" pitchFamily="18" charset="0"/>
                <a:cs typeface="Times New Roman" panose="02020603050405020304" pitchFamily="18" charset="0"/>
              </a:rPr>
              <a:t>A typical </a:t>
            </a:r>
            <a:r>
              <a:rPr lang="en-US" sz="1600" b="1" dirty="0">
                <a:latin typeface="Times New Roman" panose="02020603050405020304" pitchFamily="18" charset="0"/>
                <a:cs typeface="Times New Roman" panose="02020603050405020304" pitchFamily="18" charset="0"/>
              </a:rPr>
              <a:t>CNN</a:t>
            </a:r>
            <a:r>
              <a:rPr lang="en-US" sz="1600" dirty="0">
                <a:latin typeface="Times New Roman" panose="02020603050405020304" pitchFamily="18" charset="0"/>
                <a:cs typeface="Times New Roman" panose="02020603050405020304" pitchFamily="18" charset="0"/>
              </a:rPr>
              <a:t> usually contains fully connected layers.</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sp>
        <p:nvSpPr>
          <p:cNvPr id="9" name="タイトル 8">
            <a:extLst>
              <a:ext uri="{FF2B5EF4-FFF2-40B4-BE49-F238E27FC236}">
                <a16:creationId xmlns:a16="http://schemas.microsoft.com/office/drawing/2014/main" id="{EA9C4CA3-9D6B-48B6-AF02-32CED9750821}"/>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CNNs v Fully CNN</a:t>
            </a:r>
          </a:p>
        </p:txBody>
      </p:sp>
      <p:sp>
        <p:nvSpPr>
          <p:cNvPr id="10" name="TextBox 9">
            <a:extLst>
              <a:ext uri="{FF2B5EF4-FFF2-40B4-BE49-F238E27FC236}">
                <a16:creationId xmlns:a16="http://schemas.microsoft.com/office/drawing/2014/main" id="{194323E0-653B-DCEE-1F4A-720135B26B3F}"/>
              </a:ext>
            </a:extLst>
          </p:cNvPr>
          <p:cNvSpPr txBox="1"/>
          <p:nvPr/>
        </p:nvSpPr>
        <p:spPr>
          <a:xfrm>
            <a:off x="4855369" y="1258947"/>
            <a:ext cx="4343400" cy="230832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Fully CNNs:</a:t>
            </a:r>
          </a:p>
          <a:p>
            <a:endParaRPr lang="en-US" sz="16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No Fully Connected Layers.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Performs only Convolution, up-sampling and down-sampling operations.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Can handle different input sizes.</a:t>
            </a:r>
          </a:p>
          <a:p>
            <a:pPr marL="285750" indent="-285750">
              <a:buFont typeface="Arial" panose="020B0604020202020204" pitchFamily="34" charset="0"/>
              <a:buChar char="•"/>
            </a:pPr>
            <a:r>
              <a:rPr lang="en-US" sz="1600" dirty="0" err="1">
                <a:latin typeface="Times New Roman" panose="02020603050405020304" pitchFamily="18" charset="0"/>
                <a:cs typeface="Times New Roman" panose="02020603050405020304" pitchFamily="18" charset="0"/>
              </a:rPr>
              <a:t>Unet</a:t>
            </a:r>
            <a:r>
              <a:rPr lang="en-US" sz="1600" dirty="0">
                <a:latin typeface="Times New Roman" panose="02020603050405020304" pitchFamily="18" charset="0"/>
                <a:cs typeface="Times New Roman" panose="02020603050405020304" pitchFamily="18" charset="0"/>
              </a:rPr>
              <a:t>, Feature Pyramid Network, etc.</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p:txBody>
      </p:sp>
      <p:pic>
        <p:nvPicPr>
          <p:cNvPr id="11" name="Εικόνα 10">
            <a:extLst>
              <a:ext uri="{FF2B5EF4-FFF2-40B4-BE49-F238E27FC236}">
                <a16:creationId xmlns:a16="http://schemas.microsoft.com/office/drawing/2014/main" id="{69AA7F20-3D1E-531A-E328-2B7CA38C99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912" y="3936940"/>
            <a:ext cx="3505200" cy="2207042"/>
          </a:xfrm>
          <a:prstGeom prst="rect">
            <a:avLst/>
          </a:prstGeom>
        </p:spPr>
      </p:pic>
      <p:pic>
        <p:nvPicPr>
          <p:cNvPr id="12" name="Εικόνα 11">
            <a:extLst>
              <a:ext uri="{FF2B5EF4-FFF2-40B4-BE49-F238E27FC236}">
                <a16:creationId xmlns:a16="http://schemas.microsoft.com/office/drawing/2014/main" id="{2A0FC382-DD26-26C7-D403-8651D8F46A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2264" y="3836462"/>
            <a:ext cx="3517208" cy="2221777"/>
          </a:xfrm>
          <a:prstGeom prst="rect">
            <a:avLst/>
          </a:prstGeom>
        </p:spPr>
      </p:pic>
    </p:spTree>
    <p:extLst>
      <p:ext uri="{BB962C8B-B14F-4D97-AF65-F5344CB8AC3E}">
        <p14:creationId xmlns:p14="http://schemas.microsoft.com/office/powerpoint/2010/main" val="60395258"/>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4/7/2022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14</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UNet</a:t>
            </a:r>
            <a:endParaRPr lang="en-US" altLang="en-US" sz="32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819982"/>
            <a:ext cx="8575674" cy="2062103"/>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 well known Fully Convolutional Network is the </a:t>
            </a:r>
            <a:r>
              <a:rPr lang="en-US" sz="1600" dirty="0" err="1">
                <a:latin typeface="Times New Roman" panose="02020603050405020304" pitchFamily="18" charset="0"/>
                <a:cs typeface="Times New Roman" panose="02020603050405020304" pitchFamily="18" charset="0"/>
              </a:rPr>
              <a:t>UNet</a:t>
            </a:r>
            <a:r>
              <a:rPr lang="en-US" sz="1600" dirty="0">
                <a:latin typeface="Times New Roman" panose="02020603050405020304" pitchFamily="18" charset="0"/>
                <a:cs typeface="Times New Roman" panose="02020603050405020304" pitchFamily="18" charset="0"/>
              </a:rPr>
              <a:t>. It is commonly used for semantic segmentation, but its architecture is quite similar to the Feature Pyramid Network.</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Top-down pathway:</a:t>
            </a:r>
            <a:r>
              <a:rPr lang="en-US" sz="1600" dirty="0">
                <a:latin typeface="Times New Roman" panose="02020603050405020304" pitchFamily="18" charset="0"/>
                <a:cs typeface="Times New Roman" panose="02020603050405020304" pitchFamily="18" charset="0"/>
              </a:rPr>
              <a:t> Simple </a:t>
            </a:r>
            <a:r>
              <a:rPr lang="en-US" sz="1600" dirty="0" err="1">
                <a:latin typeface="Times New Roman" panose="02020603050405020304" pitchFamily="18" charset="0"/>
                <a:cs typeface="Times New Roman" panose="02020603050405020304" pitchFamily="18" charset="0"/>
              </a:rPr>
              <a:t>ConvNet</a:t>
            </a:r>
            <a:r>
              <a:rPr lang="en-US" sz="1600" dirty="0">
                <a:latin typeface="Times New Roman" panose="02020603050405020304" pitchFamily="18" charset="0"/>
                <a:cs typeface="Times New Roman" panose="02020603050405020304" pitchFamily="18" charset="0"/>
              </a:rPr>
              <a:t> consisting of convolutions and max pooling operations.</a:t>
            </a: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Bottom-up pathway: </a:t>
            </a:r>
            <a:r>
              <a:rPr lang="en-US" sz="1600" dirty="0">
                <a:latin typeface="Times New Roman" panose="02020603050405020304" pitchFamily="18" charset="0"/>
                <a:cs typeface="Times New Roman" panose="02020603050405020304" pitchFamily="18" charset="0"/>
              </a:rPr>
              <a:t>“Deconvolution” and convolution operations as well as concatenation to combine high level and low level features.</a:t>
            </a:r>
            <a:endParaRPr lang="en-US" sz="1600" b="1"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95522F0D-2B8C-430A-BCDE-6540D73E11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745" y="3016268"/>
            <a:ext cx="6516779" cy="3450550"/>
          </a:xfrm>
          <a:prstGeom prst="rect">
            <a:avLst/>
          </a:prstGeom>
        </p:spPr>
      </p:pic>
    </p:spTree>
    <p:extLst>
      <p:ext uri="{BB962C8B-B14F-4D97-AF65-F5344CB8AC3E}">
        <p14:creationId xmlns:p14="http://schemas.microsoft.com/office/powerpoint/2010/main" val="3581086973"/>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4/7/2022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15</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Feature Pyramid Network</a:t>
            </a:r>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819982"/>
            <a:ext cx="8575674" cy="280076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Feature Pyramid Network can be used as backbone network for object detection or segmentation. Consists of an “encoder” (bottom-up pathway) and a “decoder” (top-down pathway).</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Bottom-up pathway: </a:t>
            </a:r>
            <a:r>
              <a:rPr lang="en-US" sz="1600" dirty="0">
                <a:latin typeface="Times New Roman" panose="02020603050405020304" pitchFamily="18" charset="0"/>
                <a:cs typeface="Times New Roman" panose="02020603050405020304" pitchFamily="18" charset="0"/>
              </a:rPr>
              <a:t>Usually a </a:t>
            </a:r>
            <a:r>
              <a:rPr lang="en-US" sz="1600" dirty="0" err="1">
                <a:latin typeface="Times New Roman" panose="02020603050405020304" pitchFamily="18" charset="0"/>
                <a:cs typeface="Times New Roman" panose="02020603050405020304" pitchFamily="18" charset="0"/>
              </a:rPr>
              <a:t>ConvNet</a:t>
            </a:r>
            <a:r>
              <a:rPr lang="en-US" sz="1600" dirty="0">
                <a:latin typeface="Times New Roman" panose="02020603050405020304" pitchFamily="18" charset="0"/>
                <a:cs typeface="Times New Roman" panose="02020603050405020304" pitchFamily="18" charset="0"/>
              </a:rPr>
              <a:t> is used for feature extraction such as VGG or </a:t>
            </a:r>
            <a:r>
              <a:rPr lang="en-US" sz="1600" dirty="0" err="1">
                <a:latin typeface="Times New Roman" panose="02020603050405020304" pitchFamily="18" charset="0"/>
                <a:cs typeface="Times New Roman" panose="02020603050405020304" pitchFamily="18" charset="0"/>
              </a:rPr>
              <a:t>ResNet</a:t>
            </a:r>
            <a:r>
              <a:rPr lang="en-US" sz="1600" dirty="0">
                <a:latin typeface="Times New Roman" panose="02020603050405020304" pitchFamily="18" charset="0"/>
                <a:cs typeface="Times New Roman" panose="02020603050405020304" pitchFamily="18" charset="0"/>
              </a:rPr>
              <a:t>.</a:t>
            </a:r>
          </a:p>
          <a:p>
            <a:endParaRPr lang="en-US" sz="1600" b="1"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Using lateral connections the output of the </a:t>
            </a:r>
            <a:r>
              <a:rPr lang="en-US" sz="1600" dirty="0" err="1">
                <a:latin typeface="Times New Roman" panose="02020603050405020304" pitchFamily="18" charset="0"/>
                <a:cs typeface="Times New Roman" panose="02020603050405020304" pitchFamily="18" charset="0"/>
              </a:rPr>
              <a:t>ConvNet</a:t>
            </a:r>
            <a:r>
              <a:rPr lang="en-US" sz="1600" dirty="0">
                <a:latin typeface="Times New Roman" panose="02020603050405020304" pitchFamily="18" charset="0"/>
                <a:cs typeface="Times New Roman" panose="02020603050405020304" pitchFamily="18" charset="0"/>
              </a:rPr>
              <a:t> is fed to the top-down pathway as input.</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Top-down pathway:</a:t>
            </a:r>
            <a:r>
              <a:rPr lang="en-US" sz="1600" dirty="0">
                <a:latin typeface="Times New Roman" panose="02020603050405020304" pitchFamily="18" charset="0"/>
                <a:cs typeface="Times New Roman" panose="02020603050405020304" pitchFamily="18" charset="0"/>
              </a:rPr>
              <a:t> Using up-sample to match the spatial dimensions between the output of two consecutive Convolutional Blocks it adds the outputs in order to create a rich multi scale convolutional pyramid.</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9" name="Εικόνα 8">
            <a:extLst>
              <a:ext uri="{FF2B5EF4-FFF2-40B4-BE49-F238E27FC236}">
                <a16:creationId xmlns:a16="http://schemas.microsoft.com/office/drawing/2014/main" id="{BE42B76A-7712-46A8-B64F-FBA3F3372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2757" y="3231282"/>
            <a:ext cx="4008755" cy="3453235"/>
          </a:xfrm>
          <a:prstGeom prst="rect">
            <a:avLst/>
          </a:prstGeom>
        </p:spPr>
      </p:pic>
    </p:spTree>
    <p:extLst>
      <p:ext uri="{BB962C8B-B14F-4D97-AF65-F5344CB8AC3E}">
        <p14:creationId xmlns:p14="http://schemas.microsoft.com/office/powerpoint/2010/main" val="3703889844"/>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4/7/2022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16</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FPN vs </a:t>
            </a:r>
            <a:r>
              <a:rPr lang="en-US" altLang="en-US" sz="3200" dirty="0" err="1">
                <a:latin typeface="Times New Roman" panose="02020603050405020304" pitchFamily="18" charset="0"/>
                <a:cs typeface="Times New Roman" panose="02020603050405020304" pitchFamily="18" charset="0"/>
              </a:rPr>
              <a:t>UNet</a:t>
            </a:r>
            <a:endParaRPr lang="en-US" altLang="en-US" sz="32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819982"/>
            <a:ext cx="8575674" cy="1323439"/>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Main difference: </a:t>
            </a:r>
            <a:r>
              <a:rPr lang="en-US" sz="1600" dirty="0">
                <a:latin typeface="Times New Roman" panose="02020603050405020304" pitchFamily="18" charset="0"/>
                <a:cs typeface="Times New Roman" panose="02020603050405020304" pitchFamily="18" charset="0"/>
              </a:rPr>
              <a:t>FPN has multiple prediction layers, one for each </a:t>
            </a:r>
            <a:r>
              <a:rPr lang="en-US" sz="1600" dirty="0" err="1">
                <a:latin typeface="Times New Roman" panose="02020603050405020304" pitchFamily="18" charset="0"/>
                <a:cs typeface="Times New Roman" panose="02020603050405020304" pitchFamily="18" charset="0"/>
              </a:rPr>
              <a:t>upsampling</a:t>
            </a:r>
            <a:r>
              <a:rPr lang="en-US" sz="1600" dirty="0">
                <a:latin typeface="Times New Roman" panose="02020603050405020304" pitchFamily="18" charset="0"/>
                <a:cs typeface="Times New Roman" panose="02020603050405020304" pitchFamily="18" charset="0"/>
              </a:rPr>
              <a:t> layer.</a:t>
            </a:r>
            <a:endParaRPr lang="en-US" sz="1600" b="1"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Both architectures have lateral connections, but </a:t>
            </a:r>
            <a:r>
              <a:rPr lang="en-US" sz="1600" dirty="0" err="1">
                <a:latin typeface="Times New Roman" panose="02020603050405020304" pitchFamily="18" charset="0"/>
                <a:cs typeface="Times New Roman" panose="02020603050405020304" pitchFamily="18" charset="0"/>
              </a:rPr>
              <a:t>Unet</a:t>
            </a:r>
            <a:r>
              <a:rPr lang="en-US" sz="1600" dirty="0">
                <a:latin typeface="Times New Roman" panose="02020603050405020304" pitchFamily="18" charset="0"/>
                <a:cs typeface="Times New Roman" panose="02020603050405020304" pitchFamily="18" charset="0"/>
              </a:rPr>
              <a:t> only crops and copies the features, while the FPN applies a 1x1 convolution layer before adding them. </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9" name="Εικόνα 8">
            <a:extLst>
              <a:ext uri="{FF2B5EF4-FFF2-40B4-BE49-F238E27FC236}">
                <a16:creationId xmlns:a16="http://schemas.microsoft.com/office/drawing/2014/main" id="{BE42B76A-7712-46A8-B64F-FBA3F3372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712" y="3076641"/>
            <a:ext cx="3733800" cy="3216382"/>
          </a:xfrm>
          <a:prstGeom prst="rect">
            <a:avLst/>
          </a:prstGeom>
        </p:spPr>
      </p:pic>
      <p:pic>
        <p:nvPicPr>
          <p:cNvPr id="7" name="Εικόνα 6">
            <a:extLst>
              <a:ext uri="{FF2B5EF4-FFF2-40B4-BE49-F238E27FC236}">
                <a16:creationId xmlns:a16="http://schemas.microsoft.com/office/drawing/2014/main" id="{7316B92B-40B8-426A-9A66-F242840BC0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495" y="3355330"/>
            <a:ext cx="4310554" cy="2891821"/>
          </a:xfrm>
          <a:prstGeom prst="rect">
            <a:avLst/>
          </a:prstGeom>
        </p:spPr>
      </p:pic>
    </p:spTree>
    <p:extLst>
      <p:ext uri="{BB962C8B-B14F-4D97-AF65-F5344CB8AC3E}">
        <p14:creationId xmlns:p14="http://schemas.microsoft.com/office/powerpoint/2010/main" val="168318334"/>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4/7/2022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17</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R-CNN architecture</a:t>
            </a:r>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1189037"/>
            <a:ext cx="8575674" cy="230832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RCNN</a:t>
            </a:r>
            <a:r>
              <a:rPr lang="en-US" sz="1600" dirty="0">
                <a:latin typeface="Times New Roman" panose="02020603050405020304" pitchFamily="18" charset="0"/>
                <a:cs typeface="Times New Roman" panose="02020603050405020304" pitchFamily="18" charset="0"/>
              </a:rPr>
              <a:t> is two stage detector.</a:t>
            </a: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1</a:t>
            </a:r>
            <a:r>
              <a:rPr lang="en-US" sz="1600" b="1" baseline="30000" dirty="0">
                <a:latin typeface="Times New Roman" panose="02020603050405020304" pitchFamily="18" charset="0"/>
                <a:cs typeface="Times New Roman" panose="02020603050405020304" pitchFamily="18" charset="0"/>
              </a:rPr>
              <a:t>st</a:t>
            </a:r>
            <a:r>
              <a:rPr lang="en-US" sz="1600" b="1" dirty="0">
                <a:latin typeface="Times New Roman" panose="02020603050405020304" pitchFamily="18" charset="0"/>
                <a:cs typeface="Times New Roman" panose="02020603050405020304" pitchFamily="18" charset="0"/>
              </a:rPr>
              <a:t> stage:</a:t>
            </a:r>
            <a:r>
              <a:rPr lang="en-US" sz="1600" dirty="0">
                <a:latin typeface="Times New Roman" panose="02020603050405020304" pitchFamily="18" charset="0"/>
                <a:cs typeface="Times New Roman" panose="02020603050405020304" pitchFamily="18" charset="0"/>
              </a:rPr>
              <a:t> Analyzes the input image and divides it into regions (bounding boxes). The algorithm that is used is called </a:t>
            </a:r>
            <a:r>
              <a:rPr lang="en-US" sz="1600" b="1" dirty="0">
                <a:latin typeface="Times New Roman" panose="02020603050405020304" pitchFamily="18" charset="0"/>
                <a:cs typeface="Times New Roman" panose="02020603050405020304" pitchFamily="18" charset="0"/>
              </a:rPr>
              <a:t>selective search </a:t>
            </a:r>
            <a:r>
              <a:rPr lang="en-US" sz="1600" dirty="0">
                <a:latin typeface="Times New Roman" panose="02020603050405020304" pitchFamily="18" charset="0"/>
                <a:cs typeface="Times New Roman" panose="02020603050405020304" pitchFamily="18" charset="0"/>
              </a:rPr>
              <a:t>and produces roughly 2000 regions. Then the images are getting warped for each region, until it gets a fixed size of pixels.</a:t>
            </a: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2</a:t>
            </a:r>
            <a:r>
              <a:rPr lang="en-US" sz="1600" b="1" baseline="30000" dirty="0">
                <a:latin typeface="Times New Roman" panose="02020603050405020304" pitchFamily="18" charset="0"/>
                <a:cs typeface="Times New Roman" panose="02020603050405020304" pitchFamily="18" charset="0"/>
              </a:rPr>
              <a:t>nd</a:t>
            </a:r>
            <a:r>
              <a:rPr lang="en-US" sz="1600" b="1" dirty="0">
                <a:latin typeface="Times New Roman" panose="02020603050405020304" pitchFamily="18" charset="0"/>
                <a:cs typeface="Times New Roman" panose="02020603050405020304" pitchFamily="18" charset="0"/>
              </a:rPr>
              <a:t> stage:</a:t>
            </a:r>
            <a:r>
              <a:rPr lang="en-US" sz="1600" dirty="0">
                <a:latin typeface="Times New Roman" panose="02020603050405020304" pitchFamily="18" charset="0"/>
                <a:cs typeface="Times New Roman" panose="02020603050405020304" pitchFamily="18" charset="0"/>
              </a:rPr>
              <a:t> The new images are introduced into the CNN and the output dense layer consists of features that are fed into SVM. In addition, the model predicts four values, which are offset values to increase the precision of the bounding box.</a:t>
            </a:r>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5DA57B9D-1060-45B0-A7FE-DBE8FA5D71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2312" y="3458773"/>
            <a:ext cx="4876800" cy="3280920"/>
          </a:xfrm>
          <a:prstGeom prst="rect">
            <a:avLst/>
          </a:prstGeom>
        </p:spPr>
      </p:pic>
      <p:sp>
        <p:nvSpPr>
          <p:cNvPr id="10" name="タイトル 8">
            <a:extLst>
              <a:ext uri="{FF2B5EF4-FFF2-40B4-BE49-F238E27FC236}">
                <a16:creationId xmlns:a16="http://schemas.microsoft.com/office/drawing/2014/main" id="{1172EE9A-F141-714B-717D-10D71D219483}"/>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RCNN</a:t>
            </a:r>
          </a:p>
        </p:txBody>
      </p:sp>
    </p:spTree>
    <p:extLst>
      <p:ext uri="{BB962C8B-B14F-4D97-AF65-F5344CB8AC3E}">
        <p14:creationId xmlns:p14="http://schemas.microsoft.com/office/powerpoint/2010/main" val="419294435"/>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4/7/2022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18</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Fast R-CNN architecture</a:t>
            </a:r>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1189037"/>
            <a:ext cx="8575674" cy="1323439"/>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Fast RCNN </a:t>
            </a:r>
            <a:r>
              <a:rPr lang="en-US" sz="1600" dirty="0">
                <a:latin typeface="Times New Roman" panose="02020603050405020304" pitchFamily="18" charset="0"/>
                <a:cs typeface="Times New Roman" panose="02020603050405020304" pitchFamily="18" charset="0"/>
              </a:rPr>
              <a:t>an improvement of R-CNN.</a:t>
            </a:r>
          </a:p>
          <a:p>
            <a:endParaRPr lang="en-US" sz="1600" b="1"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First the image gets fed to a </a:t>
            </a:r>
            <a:r>
              <a:rPr lang="en-US" sz="1600" dirty="0" err="1">
                <a:latin typeface="Times New Roman" panose="02020603050405020304" pitchFamily="18" charset="0"/>
                <a:cs typeface="Times New Roman" panose="02020603050405020304" pitchFamily="18" charset="0"/>
              </a:rPr>
              <a:t>ConvNet</a:t>
            </a:r>
            <a:r>
              <a:rPr lang="en-US" sz="1600" dirty="0">
                <a:latin typeface="Times New Roman" panose="02020603050405020304" pitchFamily="18" charset="0"/>
                <a:cs typeface="Times New Roman" panose="02020603050405020304" pitchFamily="18" charset="0"/>
              </a:rPr>
              <a:t>. Then the selective search algorithm is used to generate </a:t>
            </a:r>
            <a:r>
              <a:rPr lang="en-US" sz="1600" dirty="0" err="1">
                <a:latin typeface="Times New Roman" panose="02020603050405020304" pitchFamily="18" charset="0"/>
                <a:cs typeface="Times New Roman" panose="02020603050405020304" pitchFamily="18" charset="0"/>
              </a:rPr>
              <a:t>RoIs</a:t>
            </a:r>
            <a:r>
              <a:rPr lang="en-US" sz="1600" dirty="0">
                <a:latin typeface="Times New Roman" panose="02020603050405020304" pitchFamily="18" charset="0"/>
                <a:cs typeface="Times New Roman" panose="02020603050405020304" pitchFamily="18" charset="0"/>
              </a:rPr>
              <a:t> from the feature map that was created. Afterwards the regions are warped and fed into FCs for classification and bounding box regression.</a:t>
            </a: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12" name="Εικόνα 11">
            <a:extLst>
              <a:ext uri="{FF2B5EF4-FFF2-40B4-BE49-F238E27FC236}">
                <a16:creationId xmlns:a16="http://schemas.microsoft.com/office/drawing/2014/main" id="{A6B48D57-8282-44DF-B062-8DD1C71ADD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1766" y="2713037"/>
            <a:ext cx="5996242" cy="3829684"/>
          </a:xfrm>
          <a:prstGeom prst="rect">
            <a:avLst/>
          </a:prstGeom>
        </p:spPr>
      </p:pic>
      <p:sp>
        <p:nvSpPr>
          <p:cNvPr id="10" name="タイトル 8">
            <a:extLst>
              <a:ext uri="{FF2B5EF4-FFF2-40B4-BE49-F238E27FC236}">
                <a16:creationId xmlns:a16="http://schemas.microsoft.com/office/drawing/2014/main" id="{695FEE1F-F19A-B211-CEFF-542ADE20A541}"/>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Fast RCNN</a:t>
            </a:r>
          </a:p>
        </p:txBody>
      </p:sp>
    </p:spTree>
    <p:extLst>
      <p:ext uri="{BB962C8B-B14F-4D97-AF65-F5344CB8AC3E}">
        <p14:creationId xmlns:p14="http://schemas.microsoft.com/office/powerpoint/2010/main" val="1527233674"/>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0048"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4/7/2022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19</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Faster R-CNN architecture</a:t>
            </a:r>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1189037"/>
            <a:ext cx="8575674" cy="830997"/>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Faster RCNN. </a:t>
            </a:r>
            <a:r>
              <a:rPr lang="en-US" sz="1600" dirty="0">
                <a:latin typeface="Times New Roman" panose="02020603050405020304" pitchFamily="18" charset="0"/>
                <a:cs typeface="Times New Roman" panose="02020603050405020304" pitchFamily="18" charset="0"/>
              </a:rPr>
              <a:t>The input is fed to a </a:t>
            </a:r>
            <a:r>
              <a:rPr lang="en-US" sz="1600" dirty="0" err="1">
                <a:latin typeface="Times New Roman" panose="02020603050405020304" pitchFamily="18" charset="0"/>
                <a:cs typeface="Times New Roman" panose="02020603050405020304" pitchFamily="18" charset="0"/>
              </a:rPr>
              <a:t>ConvNet</a:t>
            </a:r>
            <a:r>
              <a:rPr lang="en-US" sz="1600" dirty="0">
                <a:latin typeface="Times New Roman" panose="02020603050405020304" pitchFamily="18" charset="0"/>
                <a:cs typeface="Times New Roman" panose="02020603050405020304" pitchFamily="18" charset="0"/>
              </a:rPr>
              <a:t>, then the feature map is fed in to another network called Region Proposal Network. RPN replaces selective search in Faster RCNN. The network gets trained and afterwards the proposals follow the same path as Fast RCNN.</a:t>
            </a:r>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6A3017E2-785A-46F0-9FE2-578509F0E3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8032" y="2617288"/>
            <a:ext cx="5068280" cy="3390907"/>
          </a:xfrm>
          <a:prstGeom prst="rect">
            <a:avLst/>
          </a:prstGeom>
        </p:spPr>
      </p:pic>
      <p:sp>
        <p:nvSpPr>
          <p:cNvPr id="11" name="タイトル 8">
            <a:extLst>
              <a:ext uri="{FF2B5EF4-FFF2-40B4-BE49-F238E27FC236}">
                <a16:creationId xmlns:a16="http://schemas.microsoft.com/office/drawing/2014/main" id="{D6C3AAEE-5BC0-2B35-B4F9-EA73631CDB4D}"/>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Faster RCNN</a:t>
            </a:r>
          </a:p>
        </p:txBody>
      </p:sp>
    </p:spTree>
    <p:extLst>
      <p:ext uri="{BB962C8B-B14F-4D97-AF65-F5344CB8AC3E}">
        <p14:creationId xmlns:p14="http://schemas.microsoft.com/office/powerpoint/2010/main" val="1677204684"/>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Θέση περιεχομένου 33">
            <a:extLst>
              <a:ext uri="{FF2B5EF4-FFF2-40B4-BE49-F238E27FC236}">
                <a16:creationId xmlns:a16="http://schemas.microsoft.com/office/drawing/2014/main" id="{D2A00B2B-A421-4DB7-B08C-9E129B2826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0080625" cy="7559675"/>
          </a:xfrm>
        </p:spPr>
      </p:pic>
      <p:sp>
        <p:nvSpPr>
          <p:cNvPr id="36" name="TextBox 35">
            <a:extLst>
              <a:ext uri="{FF2B5EF4-FFF2-40B4-BE49-F238E27FC236}">
                <a16:creationId xmlns:a16="http://schemas.microsoft.com/office/drawing/2014/main" id="{4389D523-F540-4E21-9173-3C55ACDB506A}"/>
              </a:ext>
            </a:extLst>
          </p:cNvPr>
          <p:cNvSpPr txBox="1"/>
          <p:nvPr/>
        </p:nvSpPr>
        <p:spPr>
          <a:xfrm>
            <a:off x="94075" y="5761037"/>
            <a:ext cx="9448800" cy="1054263"/>
          </a:xfrm>
          <a:prstGeom prst="rect">
            <a:avLst/>
          </a:prstGeom>
          <a:noFill/>
        </p:spPr>
        <p:txBody>
          <a:bodyPr wrap="square">
            <a:spAutoFit/>
          </a:bodyPr>
          <a:lstStyle/>
          <a:p>
            <a:pPr marL="228600" marR="0" algn="ctr">
              <a:lnSpc>
                <a:spcPct val="115000"/>
              </a:lnSpc>
              <a:spcBef>
                <a:spcPts val="0"/>
              </a:spcBef>
              <a:spcAft>
                <a:spcPts val="1000"/>
              </a:spcAft>
            </a:pPr>
            <a:r>
              <a:rPr lang="en-US" sz="2800"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Comparison of Artificial Intelligence systems for the detection of objects on UAV-based images.</a:t>
            </a:r>
            <a:endPar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7" name="TextBox 36">
            <a:extLst>
              <a:ext uri="{FF2B5EF4-FFF2-40B4-BE49-F238E27FC236}">
                <a16:creationId xmlns:a16="http://schemas.microsoft.com/office/drawing/2014/main" id="{E7062C47-40A1-4299-90CD-902E241EB9AA}"/>
              </a:ext>
            </a:extLst>
          </p:cNvPr>
          <p:cNvSpPr txBox="1"/>
          <p:nvPr/>
        </p:nvSpPr>
        <p:spPr>
          <a:xfrm>
            <a:off x="3966749" y="655637"/>
            <a:ext cx="2147126" cy="461665"/>
          </a:xfrm>
          <a:prstGeom prst="rect">
            <a:avLst/>
          </a:prstGeom>
          <a:noFill/>
        </p:spPr>
        <p:txBody>
          <a:bodyPr wrap="none" rtlCol="0">
            <a:spAutoFit/>
          </a:bodyPr>
          <a:lstStyle/>
          <a:p>
            <a:r>
              <a:rPr lang="en-US" sz="2400" dirty="0" err="1">
                <a:solidFill>
                  <a:schemeClr val="bg1"/>
                </a:solidFill>
                <a:latin typeface="Times New Roman" panose="02020603050405020304" pitchFamily="18" charset="0"/>
                <a:cs typeface="Times New Roman" panose="02020603050405020304" pitchFamily="18" charset="0"/>
              </a:rPr>
              <a:t>Trimas</a:t>
            </a:r>
            <a:r>
              <a:rPr lang="en-US" sz="2400" dirty="0">
                <a:solidFill>
                  <a:schemeClr val="bg1"/>
                </a:solidFill>
                <a:latin typeface="Times New Roman" panose="02020603050405020304" pitchFamily="18" charset="0"/>
                <a:cs typeface="Times New Roman" panose="02020603050405020304" pitchFamily="18" charset="0"/>
              </a:rPr>
              <a:t> Christos</a:t>
            </a:r>
          </a:p>
        </p:txBody>
      </p:sp>
      <p:pic>
        <p:nvPicPr>
          <p:cNvPr id="38" name="Picture 1">
            <a:extLst>
              <a:ext uri="{FF2B5EF4-FFF2-40B4-BE49-F238E27FC236}">
                <a16:creationId xmlns:a16="http://schemas.microsoft.com/office/drawing/2014/main" id="{B4CD7D33-5E51-4CB3-A140-8A9B43EB4D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7272" y="6539472"/>
            <a:ext cx="2095500" cy="1057275"/>
          </a:xfrm>
          <a:prstGeom prst="rect">
            <a:avLst/>
          </a:prstGeom>
        </p:spPr>
      </p:pic>
    </p:spTree>
    <p:extLst>
      <p:ext uri="{BB962C8B-B14F-4D97-AF65-F5344CB8AC3E}">
        <p14:creationId xmlns:p14="http://schemas.microsoft.com/office/powerpoint/2010/main" val="7361986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4/7/2022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20</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YOLO Pipeline</a:t>
            </a:r>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819982"/>
            <a:ext cx="8575674"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General Architecture of YOLO (Fast, Tiny, v1, v2, </a:t>
            </a:r>
            <a:r>
              <a:rPr lang="en-US" sz="1600" dirty="0" err="1">
                <a:latin typeface="Times New Roman" panose="02020603050405020304" pitchFamily="18" charset="0"/>
                <a:cs typeface="Times New Roman" panose="02020603050405020304" pitchFamily="18" charset="0"/>
              </a:rPr>
              <a:t>etc</a:t>
            </a:r>
            <a:r>
              <a:rPr lang="en-US" sz="1600" dirty="0">
                <a:latin typeface="Times New Roman" panose="02020603050405020304" pitchFamily="18" charset="0"/>
                <a:cs typeface="Times New Roman" panose="02020603050405020304" pitchFamily="18" charset="0"/>
              </a:rPr>
              <a:t>).</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1BFA4B92-EEFE-4133-AD60-399848815D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475" y="2418339"/>
            <a:ext cx="8575674" cy="2502915"/>
          </a:xfrm>
          <a:prstGeom prst="rect">
            <a:avLst/>
          </a:prstGeom>
        </p:spPr>
      </p:pic>
      <p:sp>
        <p:nvSpPr>
          <p:cNvPr id="10" name="タイトル 8">
            <a:extLst>
              <a:ext uri="{FF2B5EF4-FFF2-40B4-BE49-F238E27FC236}">
                <a16:creationId xmlns:a16="http://schemas.microsoft.com/office/drawing/2014/main" id="{6CC3EEE2-8730-79D4-AAE0-E78C7EA9F610}"/>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YOLO general Pipeline</a:t>
            </a:r>
          </a:p>
        </p:txBody>
      </p:sp>
    </p:spTree>
    <p:extLst>
      <p:ext uri="{BB962C8B-B14F-4D97-AF65-F5344CB8AC3E}">
        <p14:creationId xmlns:p14="http://schemas.microsoft.com/office/powerpoint/2010/main" val="3829231901"/>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4/7/2022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21</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RetinaNet</a:t>
            </a:r>
            <a:r>
              <a:rPr lang="en-US" altLang="en-US" sz="3200" dirty="0">
                <a:latin typeface="Times New Roman" panose="02020603050405020304" pitchFamily="18" charset="0"/>
                <a:cs typeface="Times New Roman" panose="02020603050405020304" pitchFamily="18" charset="0"/>
              </a:rPr>
              <a:t> Architecture</a:t>
            </a:r>
          </a:p>
        </p:txBody>
      </p:sp>
      <p:pic>
        <p:nvPicPr>
          <p:cNvPr id="11" name="Εικόνα 10">
            <a:extLst>
              <a:ext uri="{FF2B5EF4-FFF2-40B4-BE49-F238E27FC236}">
                <a16:creationId xmlns:a16="http://schemas.microsoft.com/office/drawing/2014/main" id="{38063A54-2552-4DF0-935B-147FA7E945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112" y="960437"/>
            <a:ext cx="8428265" cy="2133600"/>
          </a:xfrm>
          <a:prstGeom prst="rect">
            <a:avLst/>
          </a:prstGeom>
        </p:spPr>
      </p:pic>
      <p:sp>
        <p:nvSpPr>
          <p:cNvPr id="12" name="TextBox 11">
            <a:extLst>
              <a:ext uri="{FF2B5EF4-FFF2-40B4-BE49-F238E27FC236}">
                <a16:creationId xmlns:a16="http://schemas.microsoft.com/office/drawing/2014/main" id="{5619151C-85EF-4B7A-A02B-50856E46E77C}"/>
              </a:ext>
            </a:extLst>
          </p:cNvPr>
          <p:cNvSpPr txBox="1"/>
          <p:nvPr/>
        </p:nvSpPr>
        <p:spPr>
          <a:xfrm>
            <a:off x="620712" y="3703637"/>
            <a:ext cx="8839200" cy="2308324"/>
          </a:xfrm>
          <a:prstGeom prst="rect">
            <a:avLst/>
          </a:prstGeom>
          <a:noFill/>
        </p:spPr>
        <p:txBody>
          <a:bodyPr wrap="square" rtlCol="0">
            <a:spAutoFit/>
          </a:bodyPr>
          <a:lstStyle/>
          <a:p>
            <a:r>
              <a:rPr lang="en-US" sz="1800" dirty="0">
                <a:effectLst/>
                <a:latin typeface="Times New Roman" panose="02020603050405020304" pitchFamily="18" charset="0"/>
                <a:ea typeface="Calibri" panose="020F0502020204030204" pitchFamily="34" charset="0"/>
              </a:rPr>
              <a:t>The one stage </a:t>
            </a:r>
            <a:r>
              <a:rPr lang="en-US" sz="1800" dirty="0" err="1">
                <a:effectLst/>
                <a:latin typeface="Times New Roman" panose="02020603050405020304" pitchFamily="18" charset="0"/>
                <a:ea typeface="Calibri" panose="020F0502020204030204" pitchFamily="34" charset="0"/>
              </a:rPr>
              <a:t>RetinaNetwork</a:t>
            </a:r>
            <a:r>
              <a:rPr lang="en-US" sz="1800" dirty="0">
                <a:effectLst/>
                <a:latin typeface="Times New Roman" panose="02020603050405020304" pitchFamily="18" charset="0"/>
                <a:ea typeface="Calibri" panose="020F0502020204030204" pitchFamily="34" charset="0"/>
              </a:rPr>
              <a:t> architecture, uses a Feature Pyramid Network on top of a feedforward </a:t>
            </a:r>
            <a:r>
              <a:rPr lang="en-US" sz="1800" dirty="0" err="1">
                <a:effectLst/>
                <a:latin typeface="Times New Roman" panose="02020603050405020304" pitchFamily="18" charset="0"/>
                <a:ea typeface="Calibri" panose="020F0502020204030204" pitchFamily="34" charset="0"/>
              </a:rPr>
              <a:t>ResNet</a:t>
            </a:r>
            <a:r>
              <a:rPr lang="en-US" sz="1800" dirty="0">
                <a:effectLst/>
                <a:latin typeface="Times New Roman" panose="02020603050405020304" pitchFamily="18" charset="0"/>
                <a:ea typeface="Calibri" panose="020F0502020204030204" pitchFamily="34" charset="0"/>
              </a:rPr>
              <a:t> architecture as backbone, in order to generate a rich, multi-scale convolutional feature pyramid.</a:t>
            </a:r>
          </a:p>
          <a:p>
            <a:endParaRPr lang="en-US" dirty="0">
              <a:latin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Two </a:t>
            </a:r>
            <a:r>
              <a:rPr lang="en-US">
                <a:latin typeface="Times New Roman" panose="02020603050405020304" pitchFamily="18" charset="0"/>
                <a:cs typeface="Times New Roman" panose="02020603050405020304" pitchFamily="18" charset="0"/>
              </a:rPr>
              <a:t>Fully Convolutional </a:t>
            </a:r>
            <a:r>
              <a:rPr lang="en-US" dirty="0">
                <a:latin typeface="Times New Roman" panose="02020603050405020304" pitchFamily="18" charset="0"/>
                <a:cs typeface="Times New Roman" panose="02020603050405020304" pitchFamily="18" charset="0"/>
              </a:rPr>
              <a:t>Network (top for classification, bottom for box regression) are attached to each FPN level and the parameters of this subnet are shared across all pyramid levels. </a:t>
            </a:r>
          </a:p>
          <a:p>
            <a:endParaRPr lang="en-US" dirty="0">
              <a:latin typeface="Times New Roman" panose="02020603050405020304" pitchFamily="18" charset="0"/>
              <a:cs typeface="Times New Roman" panose="02020603050405020304" pitchFamily="18" charset="0"/>
            </a:endParaRPr>
          </a:p>
        </p:txBody>
      </p:sp>
      <p:sp>
        <p:nvSpPr>
          <p:cNvPr id="9" name="タイトル 8">
            <a:extLst>
              <a:ext uri="{FF2B5EF4-FFF2-40B4-BE49-F238E27FC236}">
                <a16:creationId xmlns:a16="http://schemas.microsoft.com/office/drawing/2014/main" id="{B7D59F1E-9C8D-6D72-619F-5637C48C2A0A}"/>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err="1">
                <a:solidFill>
                  <a:schemeClr val="bg1"/>
                </a:solidFill>
                <a:latin typeface="Times New Roman" panose="02020603050405020304" pitchFamily="18" charset="0"/>
                <a:cs typeface="Times New Roman" panose="02020603050405020304" pitchFamily="18" charset="0"/>
              </a:rPr>
              <a:t>RetinaNet</a:t>
            </a:r>
            <a:r>
              <a:rPr kumimoji="1" lang="en-US" altLang="ja-JP" sz="2400" i="1" spc="300" dirty="0">
                <a:solidFill>
                  <a:schemeClr val="bg1"/>
                </a:solidFill>
                <a:latin typeface="Times New Roman" panose="02020603050405020304" pitchFamily="18" charset="0"/>
                <a:cs typeface="Times New Roman" panose="02020603050405020304" pitchFamily="18" charset="0"/>
              </a:rPr>
              <a:t> Architecture</a:t>
            </a:r>
          </a:p>
        </p:txBody>
      </p:sp>
    </p:spTree>
    <p:extLst>
      <p:ext uri="{BB962C8B-B14F-4D97-AF65-F5344CB8AC3E}">
        <p14:creationId xmlns:p14="http://schemas.microsoft.com/office/powerpoint/2010/main" val="1376153705"/>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4/7/2022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22</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RetinaNet</a:t>
            </a:r>
            <a:r>
              <a:rPr lang="en-US" altLang="en-US" sz="3200" dirty="0">
                <a:latin typeface="Times New Roman" panose="02020603050405020304" pitchFamily="18" charset="0"/>
                <a:cs typeface="Times New Roman" panose="02020603050405020304" pitchFamily="18" charset="0"/>
              </a:rPr>
              <a:t> Backbone</a:t>
            </a:r>
          </a:p>
        </p:txBody>
      </p:sp>
      <p:pic>
        <p:nvPicPr>
          <p:cNvPr id="11" name="Εικόνα 10">
            <a:extLst>
              <a:ext uri="{FF2B5EF4-FFF2-40B4-BE49-F238E27FC236}">
                <a16:creationId xmlns:a16="http://schemas.microsoft.com/office/drawing/2014/main" id="{38063A54-2552-4DF0-935B-147FA7E945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112" y="960437"/>
            <a:ext cx="8428265" cy="2133600"/>
          </a:xfrm>
          <a:prstGeom prst="rect">
            <a:avLst/>
          </a:prstGeom>
        </p:spPr>
      </p:pic>
      <p:sp>
        <p:nvSpPr>
          <p:cNvPr id="12" name="TextBox 11">
            <a:extLst>
              <a:ext uri="{FF2B5EF4-FFF2-40B4-BE49-F238E27FC236}">
                <a16:creationId xmlns:a16="http://schemas.microsoft.com/office/drawing/2014/main" id="{5619151C-85EF-4B7A-A02B-50856E46E77C}"/>
              </a:ext>
            </a:extLst>
          </p:cNvPr>
          <p:cNvSpPr txBox="1"/>
          <p:nvPr/>
        </p:nvSpPr>
        <p:spPr>
          <a:xfrm>
            <a:off x="620712" y="3703637"/>
            <a:ext cx="8839200" cy="2031325"/>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backbone is necessary for computing a convolutional feature map over the entire image. It consists of an encoder (a residual network e.g. ResNet50) and a Feature Pyramid Network.</a:t>
            </a:r>
          </a:p>
          <a:p>
            <a:endParaRPr lang="en-US" b="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original image is applied as an input to the encoder, which processes the image through convolutional kernels and generates deep features.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Our case a ResNet50 is used as encoder(bottom-up pathway).</a:t>
            </a:r>
          </a:p>
        </p:txBody>
      </p:sp>
      <p:sp>
        <p:nvSpPr>
          <p:cNvPr id="9" name="タイトル 8">
            <a:extLst>
              <a:ext uri="{FF2B5EF4-FFF2-40B4-BE49-F238E27FC236}">
                <a16:creationId xmlns:a16="http://schemas.microsoft.com/office/drawing/2014/main" id="{8632EA52-5CFF-5530-255F-E77988AE0ABF}"/>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Backbone Network</a:t>
            </a:r>
          </a:p>
        </p:txBody>
      </p:sp>
    </p:spTree>
    <p:extLst>
      <p:ext uri="{BB962C8B-B14F-4D97-AF65-F5344CB8AC3E}">
        <p14:creationId xmlns:p14="http://schemas.microsoft.com/office/powerpoint/2010/main" val="3048417366"/>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4/7/2022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23</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ResNet50</a:t>
            </a:r>
          </a:p>
        </p:txBody>
      </p:sp>
      <p:sp>
        <p:nvSpPr>
          <p:cNvPr id="12" name="TextBox 11">
            <a:extLst>
              <a:ext uri="{FF2B5EF4-FFF2-40B4-BE49-F238E27FC236}">
                <a16:creationId xmlns:a16="http://schemas.microsoft.com/office/drawing/2014/main" id="{5619151C-85EF-4B7A-A02B-50856E46E77C}"/>
              </a:ext>
            </a:extLst>
          </p:cNvPr>
          <p:cNvSpPr txBox="1"/>
          <p:nvPr/>
        </p:nvSpPr>
        <p:spPr>
          <a:xfrm>
            <a:off x="620712" y="3703637"/>
            <a:ext cx="8839200" cy="2585323"/>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Composed of many convolutional layers.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ResNet50 that </a:t>
            </a:r>
            <a:r>
              <a:rPr lang="en-US" dirty="0" err="1">
                <a:latin typeface="Times New Roman" panose="02020603050405020304" pitchFamily="18" charset="0"/>
                <a:cs typeface="Times New Roman" panose="02020603050405020304" pitchFamily="18" charset="0"/>
              </a:rPr>
              <a:t>RetinaNet</a:t>
            </a:r>
            <a:r>
              <a:rPr lang="en-US" dirty="0">
                <a:latin typeface="Times New Roman" panose="02020603050405020304" pitchFamily="18" charset="0"/>
                <a:cs typeface="Times New Roman" panose="02020603050405020304" pitchFamily="18" charset="0"/>
              </a:rPr>
              <a:t> utilizes does not contain the last average pooling layer, the fully connected layer and the </a:t>
            </a:r>
            <a:r>
              <a:rPr lang="en-US" dirty="0" err="1">
                <a:latin typeface="Times New Roman" panose="02020603050405020304" pitchFamily="18" charset="0"/>
                <a:cs typeface="Times New Roman" panose="02020603050405020304" pitchFamily="18" charset="0"/>
              </a:rPr>
              <a:t>softmax</a:t>
            </a:r>
            <a:r>
              <a:rPr lang="en-US" dirty="0">
                <a:latin typeface="Times New Roman" panose="02020603050405020304" pitchFamily="18" charset="0"/>
                <a:cs typeface="Times New Roman" panose="02020603050405020304" pitchFamily="18" charset="0"/>
              </a:rPr>
              <a:t> layer.</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Moving from the bottom to the top, the spatial dimensions are reduced by half.</a:t>
            </a:r>
          </a:p>
        </p:txBody>
      </p:sp>
      <p:pic>
        <p:nvPicPr>
          <p:cNvPr id="8" name="Εικόνα 7">
            <a:extLst>
              <a:ext uri="{FF2B5EF4-FFF2-40B4-BE49-F238E27FC236}">
                <a16:creationId xmlns:a16="http://schemas.microsoft.com/office/drawing/2014/main" id="{97409DBE-D0FA-4CB6-BDD8-FAD05E66C0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513" y="1112836"/>
            <a:ext cx="5414926" cy="3276599"/>
          </a:xfrm>
          <a:prstGeom prst="rect">
            <a:avLst/>
          </a:prstGeom>
        </p:spPr>
      </p:pic>
      <p:sp>
        <p:nvSpPr>
          <p:cNvPr id="9" name="タイトル 8">
            <a:extLst>
              <a:ext uri="{FF2B5EF4-FFF2-40B4-BE49-F238E27FC236}">
                <a16:creationId xmlns:a16="http://schemas.microsoft.com/office/drawing/2014/main" id="{0C15A812-0F13-7CCC-7849-8EAC380F6719}"/>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ResNet50 - FPN</a:t>
            </a:r>
          </a:p>
        </p:txBody>
      </p:sp>
    </p:spTree>
    <p:extLst>
      <p:ext uri="{BB962C8B-B14F-4D97-AF65-F5344CB8AC3E}">
        <p14:creationId xmlns:p14="http://schemas.microsoft.com/office/powerpoint/2010/main" val="3888769661"/>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4/7/2022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24</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FPN</a:t>
            </a:r>
          </a:p>
        </p:txBody>
      </p:sp>
      <p:sp>
        <p:nvSpPr>
          <p:cNvPr id="12" name="TextBox 11">
            <a:extLst>
              <a:ext uri="{FF2B5EF4-FFF2-40B4-BE49-F238E27FC236}">
                <a16:creationId xmlns:a16="http://schemas.microsoft.com/office/drawing/2014/main" id="{5619151C-85EF-4B7A-A02B-50856E46E77C}"/>
              </a:ext>
            </a:extLst>
          </p:cNvPr>
          <p:cNvSpPr txBox="1"/>
          <p:nvPr/>
        </p:nvSpPr>
        <p:spPr>
          <a:xfrm>
            <a:off x="620712" y="3703637"/>
            <a:ext cx="8839200" cy="1754326"/>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For each feature map, the FPN up-samples the spatial resolution of the input feature map by a factor of two, and the up-sampled map is then merged with the corresponding bottom-up map, which undergoes a 1x1 convolution to reduce channel dimension by element-wise addition.</a:t>
            </a:r>
          </a:p>
        </p:txBody>
      </p:sp>
      <p:pic>
        <p:nvPicPr>
          <p:cNvPr id="8" name="Εικόνα 7">
            <a:extLst>
              <a:ext uri="{FF2B5EF4-FFF2-40B4-BE49-F238E27FC236}">
                <a16:creationId xmlns:a16="http://schemas.microsoft.com/office/drawing/2014/main" id="{97409DBE-D0FA-4CB6-BDD8-FAD05E66C0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513" y="1217613"/>
            <a:ext cx="5414926" cy="3171823"/>
          </a:xfrm>
          <a:prstGeom prst="rect">
            <a:avLst/>
          </a:prstGeom>
        </p:spPr>
      </p:pic>
      <p:sp>
        <p:nvSpPr>
          <p:cNvPr id="9" name="タイトル 8">
            <a:extLst>
              <a:ext uri="{FF2B5EF4-FFF2-40B4-BE49-F238E27FC236}">
                <a16:creationId xmlns:a16="http://schemas.microsoft.com/office/drawing/2014/main" id="{F3C99659-6561-2724-4ADB-6804CF793D05}"/>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ResNet50 - FPN</a:t>
            </a:r>
          </a:p>
        </p:txBody>
      </p:sp>
    </p:spTree>
    <p:extLst>
      <p:ext uri="{BB962C8B-B14F-4D97-AF65-F5344CB8AC3E}">
        <p14:creationId xmlns:p14="http://schemas.microsoft.com/office/powerpoint/2010/main" val="2814948243"/>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4/7/2022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25</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Classification Net</a:t>
            </a:r>
          </a:p>
        </p:txBody>
      </p:sp>
      <p:sp>
        <p:nvSpPr>
          <p:cNvPr id="12" name="TextBox 11">
            <a:extLst>
              <a:ext uri="{FF2B5EF4-FFF2-40B4-BE49-F238E27FC236}">
                <a16:creationId xmlns:a16="http://schemas.microsoft.com/office/drawing/2014/main" id="{5619151C-85EF-4B7A-A02B-50856E46E77C}"/>
              </a:ext>
            </a:extLst>
          </p:cNvPr>
          <p:cNvSpPr txBox="1"/>
          <p:nvPr/>
        </p:nvSpPr>
        <p:spPr>
          <a:xfrm>
            <a:off x="620712" y="3627437"/>
            <a:ext cx="8839200" cy="313932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Predicts the probability of object presence at each spatial position for each of the A anchors and K object classes.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 small FCN attached to each FPN level. Parameters are shared across all pyramids levels.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Design:</a:t>
            </a:r>
            <a:r>
              <a:rPr lang="en-US" dirty="0">
                <a:latin typeface="Times New Roman" panose="02020603050405020304" pitchFamily="18" charset="0"/>
                <a:cs typeface="Times New Roman" panose="02020603050405020304" pitchFamily="18" charset="0"/>
              </a:rPr>
              <a:t> As input a feature map with C(256) channels from a pyramid </a:t>
            </a:r>
            <a:r>
              <a:rPr lang="en-US" dirty="0" err="1">
                <a:latin typeface="Times New Roman" panose="02020603050405020304" pitchFamily="18" charset="0"/>
                <a:cs typeface="Times New Roman" panose="02020603050405020304" pitchFamily="18" charset="0"/>
              </a:rPr>
              <a:t>lvl</a:t>
            </a:r>
            <a:r>
              <a:rPr lang="en-US" dirty="0">
                <a:latin typeface="Times New Roman" panose="02020603050405020304" pitchFamily="18" charset="0"/>
                <a:cs typeface="Times New Roman" panose="02020603050405020304" pitchFamily="18" charset="0"/>
              </a:rPr>
              <a:t>. Applies four 3x3 conv layers, each with C filters and followed by </a:t>
            </a:r>
            <a:r>
              <a:rPr lang="en-US" dirty="0" err="1">
                <a:latin typeface="Times New Roman" panose="02020603050405020304" pitchFamily="18" charset="0"/>
                <a:cs typeface="Times New Roman" panose="02020603050405020304" pitchFamily="18" charset="0"/>
              </a:rPr>
              <a:t>ReLU</a:t>
            </a:r>
            <a:r>
              <a:rPr lang="en-US" dirty="0">
                <a:latin typeface="Times New Roman" panose="02020603050405020304" pitchFamily="18" charset="0"/>
                <a:cs typeface="Times New Roman" panose="02020603050405020304" pitchFamily="18" charset="0"/>
              </a:rPr>
              <a:t> activations, followed by a 3x3 conv layer with KA filters. Last layer, sigmoid activation attached to output the KA predictions per spatial location.</a:t>
            </a:r>
            <a:endParaRPr lang="en-US" b="1"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6" name="Εικόνα 5">
            <a:extLst>
              <a:ext uri="{FF2B5EF4-FFF2-40B4-BE49-F238E27FC236}">
                <a16:creationId xmlns:a16="http://schemas.microsoft.com/office/drawing/2014/main" id="{77A0FA81-B0AB-443A-A22D-79C38CBB4B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733" y="685800"/>
            <a:ext cx="5545757" cy="2867024"/>
          </a:xfrm>
          <a:prstGeom prst="rect">
            <a:avLst/>
          </a:prstGeom>
        </p:spPr>
      </p:pic>
      <p:sp>
        <p:nvSpPr>
          <p:cNvPr id="9" name="タイトル 8">
            <a:extLst>
              <a:ext uri="{FF2B5EF4-FFF2-40B4-BE49-F238E27FC236}">
                <a16:creationId xmlns:a16="http://schemas.microsoft.com/office/drawing/2014/main" id="{426D6543-C97B-FEA9-14A8-8E1CC85BCA2D}"/>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Classification</a:t>
            </a:r>
          </a:p>
        </p:txBody>
      </p:sp>
    </p:spTree>
    <p:extLst>
      <p:ext uri="{BB962C8B-B14F-4D97-AF65-F5344CB8AC3E}">
        <p14:creationId xmlns:p14="http://schemas.microsoft.com/office/powerpoint/2010/main" val="1072751110"/>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4/7/2022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26</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Bounding Box Regression</a:t>
            </a:r>
          </a:p>
        </p:txBody>
      </p:sp>
      <p:sp>
        <p:nvSpPr>
          <p:cNvPr id="12" name="TextBox 11">
            <a:extLst>
              <a:ext uri="{FF2B5EF4-FFF2-40B4-BE49-F238E27FC236}">
                <a16:creationId xmlns:a16="http://schemas.microsoft.com/office/drawing/2014/main" id="{5619151C-85EF-4B7A-A02B-50856E46E77C}"/>
              </a:ext>
            </a:extLst>
          </p:cNvPr>
          <p:cNvSpPr txBox="1"/>
          <p:nvPr/>
        </p:nvSpPr>
        <p:spPr>
          <a:xfrm>
            <a:off x="620712" y="3627437"/>
            <a:ext cx="8839200"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Identical design, ends in 4A linear outputs per spatial location.</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Predicts the relative offset between anchor and the ground truth box.</a:t>
            </a:r>
          </a:p>
          <a:p>
            <a:endParaRPr lang="en-US" dirty="0">
              <a:latin typeface="Times New Roman" panose="02020603050405020304" pitchFamily="18" charset="0"/>
              <a:cs typeface="Times New Roman" panose="02020603050405020304" pitchFamily="18" charset="0"/>
            </a:endParaRPr>
          </a:p>
        </p:txBody>
      </p:sp>
      <p:pic>
        <p:nvPicPr>
          <p:cNvPr id="6" name="Εικόνα 5">
            <a:extLst>
              <a:ext uri="{FF2B5EF4-FFF2-40B4-BE49-F238E27FC236}">
                <a16:creationId xmlns:a16="http://schemas.microsoft.com/office/drawing/2014/main" id="{77A0FA81-B0AB-443A-A22D-79C38CBB4B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733" y="685800"/>
            <a:ext cx="5545757" cy="2867024"/>
          </a:xfrm>
          <a:prstGeom prst="rect">
            <a:avLst/>
          </a:prstGeom>
        </p:spPr>
      </p:pic>
      <p:sp>
        <p:nvSpPr>
          <p:cNvPr id="9" name="タイトル 8">
            <a:extLst>
              <a:ext uri="{FF2B5EF4-FFF2-40B4-BE49-F238E27FC236}">
                <a16:creationId xmlns:a16="http://schemas.microsoft.com/office/drawing/2014/main" id="{91AACB80-2779-0232-1D9A-497F3B2D4E4B}"/>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Box Regression</a:t>
            </a:r>
          </a:p>
        </p:txBody>
      </p:sp>
    </p:spTree>
    <p:extLst>
      <p:ext uri="{BB962C8B-B14F-4D97-AF65-F5344CB8AC3E}">
        <p14:creationId xmlns:p14="http://schemas.microsoft.com/office/powerpoint/2010/main" val="2962298750"/>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293688" y="43025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4/7/2022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27</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Anchor Boxes</a:t>
            </a:r>
          </a:p>
        </p:txBody>
      </p:sp>
      <p:sp>
        <p:nvSpPr>
          <p:cNvPr id="5" name="TextBox 4">
            <a:extLst>
              <a:ext uri="{FF2B5EF4-FFF2-40B4-BE49-F238E27FC236}">
                <a16:creationId xmlns:a16="http://schemas.microsoft.com/office/drawing/2014/main" id="{9D6B7C95-7824-4425-9A31-2B0C292303D8}"/>
              </a:ext>
            </a:extLst>
          </p:cNvPr>
          <p:cNvSpPr txBox="1"/>
          <p:nvPr/>
        </p:nvSpPr>
        <p:spPr>
          <a:xfrm>
            <a:off x="507178" y="610868"/>
            <a:ext cx="8839200" cy="1323439"/>
          </a:xfrm>
          <a:prstGeom prst="rect">
            <a:avLst/>
          </a:prstGeom>
          <a:noFill/>
        </p:spPr>
        <p:txBody>
          <a:bodyPr wrap="square" rtlCol="0">
            <a:spAutoFit/>
          </a:bodyPr>
          <a:lstStyle/>
          <a:p>
            <a:endParaRPr lang="en-US" sz="1600" dirty="0">
              <a:latin typeface="Times New Roman" panose="02020603050405020304" pitchFamily="18" charset="0"/>
              <a:cs typeface="Times New Roman" panose="02020603050405020304" pitchFamily="18" charset="0"/>
            </a:endParaRPr>
          </a:p>
          <a:p>
            <a:r>
              <a:rPr lang="en-US" sz="1600" b="0" i="0" dirty="0">
                <a:solidFill>
                  <a:srgbClr val="1A1A1A"/>
                </a:solidFill>
                <a:effectLst/>
                <a:latin typeface="Times New Roman" panose="02020603050405020304" pitchFamily="18" charset="0"/>
                <a:cs typeface="Times New Roman" panose="02020603050405020304" pitchFamily="18" charset="0"/>
              </a:rPr>
              <a:t> </a:t>
            </a:r>
            <a:r>
              <a:rPr lang="en-US" sz="1600" i="0" dirty="0">
                <a:solidFill>
                  <a:srgbClr val="1A1A1A"/>
                </a:solidFill>
                <a:effectLst/>
                <a:latin typeface="Times New Roman" panose="02020603050405020304" pitchFamily="18" charset="0"/>
                <a:cs typeface="Times New Roman" panose="02020603050405020304" pitchFamily="18" charset="0"/>
              </a:rPr>
              <a:t>A</a:t>
            </a:r>
            <a:r>
              <a:rPr lang="en-US" sz="1600" b="1" i="0" dirty="0">
                <a:solidFill>
                  <a:srgbClr val="1A1A1A"/>
                </a:solidFill>
                <a:effectLst/>
                <a:latin typeface="Times New Roman" panose="02020603050405020304" pitchFamily="18" charset="0"/>
                <a:cs typeface="Times New Roman" panose="02020603050405020304" pitchFamily="18" charset="0"/>
              </a:rPr>
              <a:t> </a:t>
            </a:r>
            <a:r>
              <a:rPr lang="en-US" sz="1600" b="0" i="0" dirty="0">
                <a:solidFill>
                  <a:srgbClr val="1A1A1A"/>
                </a:solidFill>
                <a:effectLst/>
                <a:latin typeface="Times New Roman" panose="02020603050405020304" pitchFamily="18" charset="0"/>
                <a:cs typeface="Times New Roman" panose="02020603050405020304" pitchFamily="18" charset="0"/>
              </a:rPr>
              <a:t>set of predefined bounding boxes of a certain height and width.</a:t>
            </a:r>
          </a:p>
          <a:p>
            <a:endParaRPr lang="en-US" sz="1600" i="1"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Defined to capture the scale and aspect ratio of specific object classes you want to detect and are typically chosen based on object sizes in the training datasets.</a:t>
            </a:r>
          </a:p>
        </p:txBody>
      </p:sp>
      <p:pic>
        <p:nvPicPr>
          <p:cNvPr id="7" name="Εικόνα 6">
            <a:extLst>
              <a:ext uri="{FF2B5EF4-FFF2-40B4-BE49-F238E27FC236}">
                <a16:creationId xmlns:a16="http://schemas.microsoft.com/office/drawing/2014/main" id="{AD9AE273-F879-417D-BF28-D631F10DD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5661" y="2116909"/>
            <a:ext cx="3271587" cy="2822825"/>
          </a:xfrm>
          <a:prstGeom prst="rect">
            <a:avLst/>
          </a:prstGeom>
        </p:spPr>
      </p:pic>
      <p:sp>
        <p:nvSpPr>
          <p:cNvPr id="8" name="TextBox 7">
            <a:extLst>
              <a:ext uri="{FF2B5EF4-FFF2-40B4-BE49-F238E27FC236}">
                <a16:creationId xmlns:a16="http://schemas.microsoft.com/office/drawing/2014/main" id="{9B29F3B5-322F-4CA1-90BE-AD14955832E4}"/>
              </a:ext>
            </a:extLst>
          </p:cNvPr>
          <p:cNvSpPr txBox="1"/>
          <p:nvPr/>
        </p:nvSpPr>
        <p:spPr>
          <a:xfrm>
            <a:off x="293688" y="2266753"/>
            <a:ext cx="3810000" cy="3691780"/>
          </a:xfrm>
          <a:prstGeom prst="rect">
            <a:avLst/>
          </a:prstGeom>
          <a:noFill/>
        </p:spPr>
        <p:txBody>
          <a:bodyPr wrap="square" rtlCol="0">
            <a:spAutoFit/>
          </a:bodyPr>
          <a:lstStyle/>
          <a:p>
            <a:pPr marL="228600" marR="0">
              <a:lnSpc>
                <a:spcPct val="115000"/>
              </a:lnSpc>
              <a:spcBef>
                <a:spcPts val="0"/>
              </a:spcBef>
              <a:spcAft>
                <a:spcPts val="1000"/>
              </a:spcAft>
            </a:pP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Anchor Boxes Parameters: </a:t>
            </a:r>
          </a:p>
          <a:p>
            <a:pPr marL="228600" marR="0">
              <a:lnSpc>
                <a:spcPct val="115000"/>
              </a:lnSpc>
              <a:spcBef>
                <a:spcPts val="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sizes = {16, 32, 64, 128, 256}</a:t>
            </a:r>
          </a:p>
          <a:p>
            <a:pPr marL="228600" marR="0">
              <a:lnSpc>
                <a:spcPct val="115000"/>
              </a:lnSpc>
              <a:spcBef>
                <a:spcPts val="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aspect ratios = {1:2,1:1,2:1,3:1}</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a:lnSpc>
                <a:spcPct val="115000"/>
              </a:lnSpc>
              <a:spcBef>
                <a:spcPts val="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(16x32, 16x16, 32x16, 64x16</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a:lnSpc>
                <a:spcPct val="115000"/>
              </a:lnSpc>
              <a:spcBef>
                <a:spcPts val="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32x64, 32x32, 64x32, 128x32</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a:lnSpc>
                <a:spcPct val="115000"/>
              </a:lnSpc>
              <a:spcBef>
                <a:spcPts val="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64x128, 64x64, 128x64, 256x64</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a:lnSpc>
                <a:spcPct val="115000"/>
              </a:lnSpc>
              <a:spcBef>
                <a:spcPts val="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128x256, 128x128, 256x128</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a:lnSpc>
                <a:spcPct val="115000"/>
              </a:lnSpc>
              <a:spcBef>
                <a:spcPts val="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256x256)</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a:lnSpc>
                <a:spcPct val="115000"/>
              </a:lnSpc>
              <a:spcBef>
                <a:spcPts val="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Total 16 possible anchor boxes.</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400" dirty="0"/>
          </a:p>
        </p:txBody>
      </p:sp>
      <p:sp>
        <p:nvSpPr>
          <p:cNvPr id="9" name="TextBox 8">
            <a:extLst>
              <a:ext uri="{FF2B5EF4-FFF2-40B4-BE49-F238E27FC236}">
                <a16:creationId xmlns:a16="http://schemas.microsoft.com/office/drawing/2014/main" id="{D2B17CA3-116A-4361-BA26-775B7C913530}"/>
              </a:ext>
            </a:extLst>
          </p:cNvPr>
          <p:cNvSpPr txBox="1"/>
          <p:nvPr/>
        </p:nvSpPr>
        <p:spPr>
          <a:xfrm>
            <a:off x="7653037" y="3267865"/>
            <a:ext cx="1814811" cy="1600438"/>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Non Maximum Suppression </a:t>
            </a:r>
            <a:r>
              <a:rPr lang="en-US" sz="1400" dirty="0">
                <a:latin typeface="Times New Roman" panose="02020603050405020304" pitchFamily="18" charset="0"/>
                <a:cs typeface="Times New Roman" panose="02020603050405020304" pitchFamily="18" charset="0"/>
              </a:rPr>
              <a:t>is applied to remove overlapping predictions and to get the box with the highest </a:t>
            </a:r>
            <a:r>
              <a:rPr lang="en-US" sz="1400" dirty="0" err="1">
                <a:latin typeface="Times New Roman" panose="02020603050405020304" pitchFamily="18" charset="0"/>
                <a:cs typeface="Times New Roman" panose="02020603050405020304" pitchFamily="18" charset="0"/>
              </a:rPr>
              <a:t>IoU</a:t>
            </a:r>
            <a:r>
              <a:rPr lang="en-US" sz="1400" dirty="0">
                <a:latin typeface="Times New Roman" panose="02020603050405020304" pitchFamily="18" charset="0"/>
                <a:cs typeface="Times New Roman" panose="02020603050405020304" pitchFamily="18" charset="0"/>
              </a:rPr>
              <a:t>.</a:t>
            </a:r>
          </a:p>
        </p:txBody>
      </p:sp>
      <p:pic>
        <p:nvPicPr>
          <p:cNvPr id="11" name="Εικόνα 10">
            <a:extLst>
              <a:ext uri="{FF2B5EF4-FFF2-40B4-BE49-F238E27FC236}">
                <a16:creationId xmlns:a16="http://schemas.microsoft.com/office/drawing/2014/main" id="{AFAC81FD-8D48-45DE-9F73-EAA9185DD5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7678" y="5041294"/>
            <a:ext cx="4838700" cy="1745361"/>
          </a:xfrm>
          <a:prstGeom prst="rect">
            <a:avLst/>
          </a:prstGeom>
        </p:spPr>
      </p:pic>
      <p:sp>
        <p:nvSpPr>
          <p:cNvPr id="12" name="タイトル 8">
            <a:extLst>
              <a:ext uri="{FF2B5EF4-FFF2-40B4-BE49-F238E27FC236}">
                <a16:creationId xmlns:a16="http://schemas.microsoft.com/office/drawing/2014/main" id="{46B9B383-EAC7-3C00-0790-F2C06F8FA1B9}"/>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Anchor Boxes</a:t>
            </a:r>
          </a:p>
        </p:txBody>
      </p:sp>
    </p:spTree>
    <p:extLst>
      <p:ext uri="{BB962C8B-B14F-4D97-AF65-F5344CB8AC3E}">
        <p14:creationId xmlns:p14="http://schemas.microsoft.com/office/powerpoint/2010/main" val="3279377010"/>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Θέση ημερομηνίας 2">
            <a:extLst>
              <a:ext uri="{FF2B5EF4-FFF2-40B4-BE49-F238E27FC236}">
                <a16:creationId xmlns:a16="http://schemas.microsoft.com/office/drawing/2014/main" id="{1BA9FD0B-A779-4384-9692-460EF5076B54}"/>
              </a:ext>
            </a:extLst>
          </p:cNvPr>
          <p:cNvSpPr>
            <a:spLocks noGrp="1"/>
          </p:cNvSpPr>
          <p:nvPr>
            <p:ph type="dt" idx="10"/>
          </p:nvPr>
        </p:nvSpPr>
        <p:spPr/>
        <p:txBody>
          <a:bodyPr/>
          <a:lstStyle/>
          <a:p>
            <a:pPr>
              <a:defRPr/>
            </a:pPr>
            <a:fld id="{E7EBD80C-F759-47C0-B8CE-125686B953FC}" type="datetime1">
              <a:rPr lang="el-GR" altLang="en-US" smtClean="0"/>
              <a:t>4/7/2022</a:t>
            </a:fld>
            <a:endParaRPr lang="en-US" altLang="en-US"/>
          </a:p>
        </p:txBody>
      </p:sp>
      <p:sp>
        <p:nvSpPr>
          <p:cNvPr id="4" name="Θέση υποσέλιδου 3">
            <a:extLst>
              <a:ext uri="{FF2B5EF4-FFF2-40B4-BE49-F238E27FC236}">
                <a16:creationId xmlns:a16="http://schemas.microsoft.com/office/drawing/2014/main" id="{E845F8E4-9127-48BA-9CE3-328653D29C25}"/>
              </a:ext>
            </a:extLst>
          </p:cNvPr>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Θέση αριθμού διαφάνειας 4">
            <a:extLst>
              <a:ext uri="{FF2B5EF4-FFF2-40B4-BE49-F238E27FC236}">
                <a16:creationId xmlns:a16="http://schemas.microsoft.com/office/drawing/2014/main" id="{D14244A5-C951-4C92-9E4D-71ACD33509B8}"/>
              </a:ext>
            </a:extLst>
          </p:cNvPr>
          <p:cNvSpPr>
            <a:spLocks noGrp="1"/>
          </p:cNvSpPr>
          <p:nvPr>
            <p:ph type="sldNum" idx="12"/>
          </p:nvPr>
        </p:nvSpPr>
        <p:spPr/>
        <p:txBody>
          <a:bodyPr/>
          <a:lstStyle/>
          <a:p>
            <a:pPr>
              <a:defRPr/>
            </a:pPr>
            <a:fld id="{A14E5853-4A2F-4836-AD05-ECCC0E4103DA}" type="slidenum">
              <a:rPr lang="en-US" altLang="en-US" smtClean="0"/>
              <a:pPr>
                <a:defRPr/>
              </a:pPr>
              <a:t>28</a:t>
            </a:fld>
            <a:endParaRPr lang="en-US" altLang="en-US"/>
          </a:p>
        </p:txBody>
      </p:sp>
      <p:pic>
        <p:nvPicPr>
          <p:cNvPr id="7" name="Εικόνα 6">
            <a:extLst>
              <a:ext uri="{FF2B5EF4-FFF2-40B4-BE49-F238E27FC236}">
                <a16:creationId xmlns:a16="http://schemas.microsoft.com/office/drawing/2014/main" id="{B25F9B18-8EFF-4D63-A3A1-D9B8682FCE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45" y="1189036"/>
            <a:ext cx="9887267" cy="4625023"/>
          </a:xfrm>
          <a:prstGeom prst="rect">
            <a:avLst/>
          </a:prstGeom>
        </p:spPr>
      </p:pic>
      <p:sp>
        <p:nvSpPr>
          <p:cNvPr id="8" name="TextBox 7">
            <a:extLst>
              <a:ext uri="{FF2B5EF4-FFF2-40B4-BE49-F238E27FC236}">
                <a16:creationId xmlns:a16="http://schemas.microsoft.com/office/drawing/2014/main" id="{35C205D6-A74C-4D82-AEEE-36A124C5D04A}"/>
              </a:ext>
            </a:extLst>
          </p:cNvPr>
          <p:cNvSpPr txBox="1"/>
          <p:nvPr/>
        </p:nvSpPr>
        <p:spPr>
          <a:xfrm>
            <a:off x="3440112" y="5814060"/>
            <a:ext cx="3478068"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Mean Average Precision in the COCO dataset</a:t>
            </a:r>
          </a:p>
        </p:txBody>
      </p:sp>
      <p:sp>
        <p:nvSpPr>
          <p:cNvPr id="11" name="Rectangle 1">
            <a:extLst>
              <a:ext uri="{FF2B5EF4-FFF2-40B4-BE49-F238E27FC236}">
                <a16:creationId xmlns:a16="http://schemas.microsoft.com/office/drawing/2014/main" id="{33AD267E-3F71-4538-A63E-894B2E63D654}"/>
              </a:ext>
            </a:extLst>
          </p:cNvPr>
          <p:cNvSpPr txBox="1">
            <a:spLocks noChangeArrowheads="1"/>
          </p:cNvSpPr>
          <p:nvPr/>
        </p:nvSpPr>
        <p:spPr bwMode="auto">
          <a:xfrm>
            <a:off x="0" y="0"/>
            <a:ext cx="1008062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448" rIns="0" bIns="0" numCol="1" anchor="ctr" anchorCtr="0" compatLnSpc="1">
            <a:prstTxWarp prst="textNoShape">
              <a:avLst/>
            </a:prstTxWarp>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Why </a:t>
            </a:r>
            <a:r>
              <a:rPr lang="en-US" altLang="en-US" sz="3200" dirty="0" err="1">
                <a:latin typeface="Times New Roman" panose="02020603050405020304" pitchFamily="18" charset="0"/>
                <a:cs typeface="Times New Roman" panose="02020603050405020304" pitchFamily="18" charset="0"/>
              </a:rPr>
              <a:t>RetinaNet</a:t>
            </a:r>
            <a:r>
              <a:rPr lang="en-US" altLang="en-US" sz="3200" dirty="0">
                <a:latin typeface="Times New Roman" panose="02020603050405020304" pitchFamily="18" charset="0"/>
                <a:cs typeface="Times New Roman" panose="02020603050405020304" pitchFamily="18" charset="0"/>
              </a:rPr>
              <a:t>?</a:t>
            </a:r>
          </a:p>
        </p:txBody>
      </p:sp>
      <p:sp>
        <p:nvSpPr>
          <p:cNvPr id="9" name="タイトル 8">
            <a:extLst>
              <a:ext uri="{FF2B5EF4-FFF2-40B4-BE49-F238E27FC236}">
                <a16:creationId xmlns:a16="http://schemas.microsoft.com/office/drawing/2014/main" id="{6F74B94E-0027-D06C-9FFA-5E4AFB72E1AF}"/>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Why Retina</a:t>
            </a:r>
          </a:p>
        </p:txBody>
      </p:sp>
    </p:spTree>
    <p:extLst>
      <p:ext uri="{BB962C8B-B14F-4D97-AF65-F5344CB8AC3E}">
        <p14:creationId xmlns:p14="http://schemas.microsoft.com/office/powerpoint/2010/main" val="20315297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4/7/2022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29</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Dataset Description</a:t>
            </a:r>
          </a:p>
        </p:txBody>
      </p:sp>
      <p:sp>
        <p:nvSpPr>
          <p:cNvPr id="5" name="TextBox 4">
            <a:extLst>
              <a:ext uri="{FF2B5EF4-FFF2-40B4-BE49-F238E27FC236}">
                <a16:creationId xmlns:a16="http://schemas.microsoft.com/office/drawing/2014/main" id="{9D6B7C95-7824-4425-9A31-2B0C292303D8}"/>
              </a:ext>
            </a:extLst>
          </p:cNvPr>
          <p:cNvSpPr txBox="1"/>
          <p:nvPr/>
        </p:nvSpPr>
        <p:spPr>
          <a:xfrm>
            <a:off x="606723" y="808037"/>
            <a:ext cx="8839200" cy="4801314"/>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Name: </a:t>
            </a:r>
            <a:r>
              <a:rPr lang="en-US" i="1" dirty="0">
                <a:latin typeface="Times New Roman" panose="02020603050405020304" pitchFamily="18" charset="0"/>
                <a:cs typeface="Times New Roman" panose="02020603050405020304" pitchFamily="18" charset="0"/>
              </a:rPr>
              <a:t>Stanford Drone Dataset.</a:t>
            </a:r>
          </a:p>
          <a:p>
            <a:endParaRPr lang="en-US" i="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Training annotations(35.765):</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Person (22673)</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Biker (11479)</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Car (1512)</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Bus (101)</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Dataset Format:</a:t>
            </a:r>
            <a:r>
              <a:rPr lang="en-US" dirty="0">
                <a:latin typeface="Times New Roman" panose="02020603050405020304" pitchFamily="18" charset="0"/>
                <a:cs typeface="Times New Roman" panose="02020603050405020304" pitchFamily="18" charset="0"/>
              </a:rPr>
              <a:t> Pascal VOC (path/to/image/, x1, y1, x2, y2, </a:t>
            </a:r>
            <a:r>
              <a:rPr lang="en-US" dirty="0" err="1">
                <a:latin typeface="Times New Roman" panose="02020603050405020304" pitchFamily="18" charset="0"/>
                <a:cs typeface="Times New Roman" panose="02020603050405020304" pitchFamily="18" charset="0"/>
              </a:rPr>
              <a:t>class_name</a:t>
            </a:r>
            <a:r>
              <a:rPr lang="en-US" dirty="0">
                <a:latin typeface="Times New Roman" panose="02020603050405020304" pitchFamily="18" charset="0"/>
                <a:cs typeface="Times New Roman" panose="02020603050405020304" pitchFamily="18" charset="0"/>
              </a:rPr>
              <a:t>).</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Test annotations(6.816):</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Person (5558)</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Biker (1204)</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Car (23)</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Bus (31)</a:t>
            </a:r>
          </a:p>
          <a:p>
            <a:endParaRPr lang="en-US" dirty="0">
              <a:latin typeface="Times New Roman" panose="02020603050405020304" pitchFamily="18" charset="0"/>
              <a:cs typeface="Times New Roman" panose="02020603050405020304" pitchFamily="18" charset="0"/>
            </a:endParaRPr>
          </a:p>
        </p:txBody>
      </p:sp>
      <p:sp>
        <p:nvSpPr>
          <p:cNvPr id="8" name="タイトル 8">
            <a:extLst>
              <a:ext uri="{FF2B5EF4-FFF2-40B4-BE49-F238E27FC236}">
                <a16:creationId xmlns:a16="http://schemas.microsoft.com/office/drawing/2014/main" id="{F6F0FCF2-8D31-0DAC-8099-F51724DEB6D5}"/>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Data description</a:t>
            </a:r>
          </a:p>
        </p:txBody>
      </p:sp>
    </p:spTree>
    <p:extLst>
      <p:ext uri="{BB962C8B-B14F-4D97-AF65-F5344CB8AC3E}">
        <p14:creationId xmlns:p14="http://schemas.microsoft.com/office/powerpoint/2010/main" val="2877846341"/>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1302" y="695216"/>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4/7/2022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a:t>
            </a:fld>
            <a:endParaRPr lang="en-US" altLang="en-US"/>
          </a:p>
        </p:txBody>
      </p:sp>
      <p:sp>
        <p:nvSpPr>
          <p:cNvPr id="5" name="TextBox 4">
            <a:extLst>
              <a:ext uri="{FF2B5EF4-FFF2-40B4-BE49-F238E27FC236}">
                <a16:creationId xmlns:a16="http://schemas.microsoft.com/office/drawing/2014/main" id="{ED365629-2D5A-482B-B708-ADEAB170BA9D}"/>
              </a:ext>
            </a:extLst>
          </p:cNvPr>
          <p:cNvSpPr txBox="1"/>
          <p:nvPr/>
        </p:nvSpPr>
        <p:spPr>
          <a:xfrm>
            <a:off x="752474" y="3887331"/>
            <a:ext cx="8575674" cy="338554"/>
          </a:xfrm>
          <a:prstGeom prst="rect">
            <a:avLst/>
          </a:prstGeom>
          <a:noFill/>
        </p:spPr>
        <p:txBody>
          <a:bodyPr wrap="square" rtlCol="0">
            <a:spAutoFit/>
          </a:bodyPr>
          <a:lstStyle/>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sp>
        <p:nvSpPr>
          <p:cNvPr id="9" name="タイトル 8">
            <a:extLst>
              <a:ext uri="{FF2B5EF4-FFF2-40B4-BE49-F238E27FC236}">
                <a16:creationId xmlns:a16="http://schemas.microsoft.com/office/drawing/2014/main" id="{D94F2E2D-C1AC-4951-8F35-95D7123BD7ED}"/>
              </a:ext>
            </a:extLst>
          </p:cNvPr>
          <p:cNvSpPr txBox="1">
            <a:spLocks/>
          </p:cNvSpPr>
          <p:nvPr/>
        </p:nvSpPr>
        <p:spPr bwMode="auto">
          <a:xfrm>
            <a:off x="-1" y="-31508"/>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Contents</a:t>
            </a:r>
            <a:endParaRPr kumimoji="1" lang="ja-JP" altLang="en-US" sz="2400" i="1" spc="300"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B944A5A-2F46-FBBE-CFE9-33CE03A987B4}"/>
              </a:ext>
            </a:extLst>
          </p:cNvPr>
          <p:cNvSpPr txBox="1"/>
          <p:nvPr/>
        </p:nvSpPr>
        <p:spPr>
          <a:xfrm>
            <a:off x="2944814" y="2764174"/>
            <a:ext cx="6629399" cy="2308324"/>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What are UAVs?</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Object Detection systems.</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Convolutional Neural Networks.</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Two-stage / single-stage detectors.</a:t>
            </a:r>
          </a:p>
          <a:p>
            <a:pPr marL="285750" indent="-285750">
              <a:buFont typeface="Arial" panose="020B0604020202020204" pitchFamily="34" charset="0"/>
              <a:buChar char="•"/>
            </a:pPr>
            <a:r>
              <a:rPr lang="en-US" b="1" dirty="0" err="1">
                <a:latin typeface="Times New Roman" panose="02020603050405020304" pitchFamily="18" charset="0"/>
                <a:cs typeface="Times New Roman" panose="02020603050405020304" pitchFamily="18" charset="0"/>
              </a:rPr>
              <a:t>RetinaNet</a:t>
            </a:r>
            <a:r>
              <a:rPr lang="en-US" b="1"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Modified </a:t>
            </a:r>
            <a:r>
              <a:rPr lang="en-US" b="1" dirty="0" err="1">
                <a:latin typeface="Times New Roman" panose="02020603050405020304" pitchFamily="18" charset="0"/>
                <a:cs typeface="Times New Roman" panose="02020603050405020304" pitchFamily="18" charset="0"/>
              </a:rPr>
              <a:t>RetinaNet</a:t>
            </a:r>
            <a:r>
              <a:rPr lang="en-US" b="1"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Conclusions.</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Limitations and Future Work.</a:t>
            </a:r>
          </a:p>
        </p:txBody>
      </p:sp>
    </p:spTree>
    <p:extLst>
      <p:ext uri="{BB962C8B-B14F-4D97-AF65-F5344CB8AC3E}">
        <p14:creationId xmlns:p14="http://schemas.microsoft.com/office/powerpoint/2010/main" val="3341862906"/>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4/7/2022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30</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Image Example</a:t>
            </a:r>
          </a:p>
        </p:txBody>
      </p:sp>
      <p:pic>
        <p:nvPicPr>
          <p:cNvPr id="6" name="Εικόνα 5">
            <a:extLst>
              <a:ext uri="{FF2B5EF4-FFF2-40B4-BE49-F238E27FC236}">
                <a16:creationId xmlns:a16="http://schemas.microsoft.com/office/drawing/2014/main" id="{837BE378-0625-43B4-9938-9F59DBB945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912" y="1217613"/>
            <a:ext cx="7543800" cy="5225764"/>
          </a:xfrm>
          <a:prstGeom prst="rect">
            <a:avLst/>
          </a:prstGeom>
        </p:spPr>
      </p:pic>
      <p:sp>
        <p:nvSpPr>
          <p:cNvPr id="8" name="タイトル 8">
            <a:extLst>
              <a:ext uri="{FF2B5EF4-FFF2-40B4-BE49-F238E27FC236}">
                <a16:creationId xmlns:a16="http://schemas.microsoft.com/office/drawing/2014/main" id="{D530FF47-055C-03D1-9F77-6A35727A3872}"/>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Data description</a:t>
            </a:r>
          </a:p>
        </p:txBody>
      </p:sp>
    </p:spTree>
    <p:extLst>
      <p:ext uri="{BB962C8B-B14F-4D97-AF65-F5344CB8AC3E}">
        <p14:creationId xmlns:p14="http://schemas.microsoft.com/office/powerpoint/2010/main" val="512868529"/>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4/7/2022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31</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Metrics</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D6B7C95-7824-4425-9A31-2B0C292303D8}"/>
                  </a:ext>
                </a:extLst>
              </p:cNvPr>
              <p:cNvSpPr txBox="1"/>
              <p:nvPr/>
            </p:nvSpPr>
            <p:spPr>
              <a:xfrm>
                <a:off x="620711" y="1049311"/>
                <a:ext cx="8839200" cy="2091535"/>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b="1" i="1" smtClean="0">
                          <a:latin typeface="Cambria Math" panose="02040503050406030204" pitchFamily="18" charset="0"/>
                          <a:cs typeface="Times New Roman" panose="02020603050405020304" pitchFamily="18" charset="0"/>
                        </a:rPr>
                        <m:t>𝑰𝒐𝑼</m:t>
                      </m:r>
                      <m:r>
                        <a:rPr lang="en-US" b="0" i="1" smtClean="0">
                          <a:latin typeface="Cambria Math" panose="02040503050406030204" pitchFamily="18" charset="0"/>
                          <a:cs typeface="Times New Roman" panose="02020603050405020304" pitchFamily="18" charset="0"/>
                        </a:rPr>
                        <m:t>= </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𝑎𝑟𝑒𝑎</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𝐵</m:t>
                              </m:r>
                            </m:e>
                            <m:sub>
                              <m:r>
                                <a:rPr lang="en-US" b="0" i="1" smtClean="0">
                                  <a:latin typeface="Cambria Math" panose="02040503050406030204" pitchFamily="18" charset="0"/>
                                  <a:cs typeface="Times New Roman" panose="02020603050405020304" pitchFamily="18" charset="0"/>
                                </a:rPr>
                                <m:t>𝑝</m:t>
                              </m:r>
                            </m:sub>
                          </m:sSub>
                          <m:r>
                            <a:rPr lang="en-US"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ea typeface="Cambria Math" panose="02040503050406030204" pitchFamily="18" charset="0"/>
                                  <a:cs typeface="Times New Roman" panose="02020603050405020304" pitchFamily="18" charset="0"/>
                                </a:rPr>
                                <m:t>𝐵</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𝑔𝑡</m:t>
                              </m:r>
                            </m:sub>
                          </m:sSub>
                          <m:r>
                            <a:rPr lang="en-US" b="0" i="1" smtClean="0">
                              <a:latin typeface="Cambria Math" panose="02040503050406030204" pitchFamily="18" charset="0"/>
                              <a:ea typeface="Cambria Math" panose="02040503050406030204" pitchFamily="18" charset="0"/>
                              <a:cs typeface="Times New Roman" panose="02020603050405020304" pitchFamily="18" charset="0"/>
                            </a:rPr>
                            <m:t>)</m:t>
                          </m:r>
                        </m:num>
                        <m:den>
                          <m:r>
                            <a:rPr lang="en-US" b="0" i="1" smtClean="0">
                              <a:latin typeface="Cambria Math" panose="02040503050406030204" pitchFamily="18" charset="0"/>
                              <a:cs typeface="Times New Roman" panose="02020603050405020304" pitchFamily="18" charset="0"/>
                            </a:rPr>
                            <m:t>𝑎𝑟𝑒𝑎</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𝐵</m:t>
                              </m:r>
                            </m:e>
                            <m:sub>
                              <m:r>
                                <a:rPr lang="en-US" b="0" i="1" smtClean="0">
                                  <a:latin typeface="Cambria Math" panose="02040503050406030204" pitchFamily="18" charset="0"/>
                                  <a:cs typeface="Times New Roman" panose="02020603050405020304" pitchFamily="18" charset="0"/>
                                </a:rPr>
                                <m:t>𝑝</m:t>
                              </m:r>
                            </m:sub>
                          </m:sSub>
                          <m:r>
                            <a:rPr lang="en-US"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ea typeface="Cambria Math" panose="02040503050406030204" pitchFamily="18" charset="0"/>
                                  <a:cs typeface="Times New Roman" panose="02020603050405020304" pitchFamily="18" charset="0"/>
                                </a:rPr>
                                <m:t>𝐵</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𝑔𝑡</m:t>
                              </m:r>
                            </m:sub>
                          </m:sSub>
                          <m:r>
                            <a:rPr lang="en-US" b="0" i="1" smtClean="0">
                              <a:latin typeface="Cambria Math" panose="02040503050406030204" pitchFamily="18" charset="0"/>
                              <a:ea typeface="Cambria Math" panose="02040503050406030204" pitchFamily="18" charset="0"/>
                              <a:cs typeface="Times New Roman" panose="02020603050405020304" pitchFamily="18" charset="0"/>
                            </a:rPr>
                            <m:t>)</m:t>
                          </m:r>
                        </m:den>
                      </m:f>
                    </m:oMath>
                  </m:oMathPara>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True Positive:</a:t>
                </a:r>
                <a:r>
                  <a:rPr lang="en-US" dirty="0">
                    <a:latin typeface="Times New Roman" panose="02020603050405020304" pitchFamily="18" charset="0"/>
                    <a:cs typeface="Times New Roman" panose="02020603050405020304" pitchFamily="18" charset="0"/>
                  </a:rPr>
                  <a:t> A correct detection with, </a:t>
                </a:r>
                <a:r>
                  <a:rPr lang="en-US" dirty="0" err="1">
                    <a:latin typeface="Times New Roman" panose="02020603050405020304" pitchFamily="18" charset="0"/>
                    <a:cs typeface="Times New Roman" panose="02020603050405020304" pitchFamily="18" charset="0"/>
                  </a:rPr>
                  <a:t>IoU</a:t>
                </a:r>
                <a:r>
                  <a:rPr lang="en-US" dirty="0">
                    <a:latin typeface="Times New Roman" panose="02020603050405020304" pitchFamily="18" charset="0"/>
                    <a:cs typeface="Times New Roman" panose="02020603050405020304" pitchFamily="18" charset="0"/>
                  </a:rPr>
                  <a:t> ≥ threshold.</a:t>
                </a:r>
              </a:p>
              <a:p>
                <a:r>
                  <a:rPr lang="en-US" b="1" dirty="0">
                    <a:latin typeface="Times New Roman" panose="02020603050405020304" pitchFamily="18" charset="0"/>
                    <a:cs typeface="Times New Roman" panose="02020603050405020304" pitchFamily="18" charset="0"/>
                  </a:rPr>
                  <a:t>False Positive: </a:t>
                </a:r>
                <a:r>
                  <a:rPr lang="en-US" dirty="0">
                    <a:latin typeface="Times New Roman" panose="02020603050405020304" pitchFamily="18" charset="0"/>
                    <a:cs typeface="Times New Roman" panose="02020603050405020304" pitchFamily="18" charset="0"/>
                  </a:rPr>
                  <a:t>A wrong detection with, </a:t>
                </a:r>
                <a:r>
                  <a:rPr lang="en-US" dirty="0" err="1">
                    <a:latin typeface="Times New Roman" panose="02020603050405020304" pitchFamily="18" charset="0"/>
                    <a:cs typeface="Times New Roman" panose="02020603050405020304" pitchFamily="18" charset="0"/>
                  </a:rPr>
                  <a:t>IoU</a:t>
                </a:r>
                <a:r>
                  <a:rPr lang="en-US" dirty="0">
                    <a:latin typeface="Times New Roman" panose="02020603050405020304" pitchFamily="18" charset="0"/>
                    <a:cs typeface="Times New Roman" panose="02020603050405020304" pitchFamily="18" charset="0"/>
                  </a:rPr>
                  <a:t> &lt; threshold.</a:t>
                </a:r>
              </a:p>
              <a:p>
                <a:r>
                  <a:rPr lang="en-US" b="1" dirty="0">
                    <a:latin typeface="Times New Roman" panose="02020603050405020304" pitchFamily="18" charset="0"/>
                    <a:cs typeface="Times New Roman" panose="02020603050405020304" pitchFamily="18" charset="0"/>
                  </a:rPr>
                  <a:t>False Negative: </a:t>
                </a:r>
                <a:r>
                  <a:rPr lang="en-US" dirty="0">
                    <a:latin typeface="Times New Roman" panose="02020603050405020304" pitchFamily="18" charset="0"/>
                    <a:cs typeface="Times New Roman" panose="02020603050405020304" pitchFamily="18" charset="0"/>
                  </a:rPr>
                  <a:t>A ground truth that was not detected.</a:t>
                </a:r>
              </a:p>
              <a:p>
                <a:r>
                  <a:rPr lang="en-US" b="1" dirty="0">
                    <a:latin typeface="Times New Roman" panose="02020603050405020304" pitchFamily="18" charset="0"/>
                    <a:cs typeface="Times New Roman" panose="02020603050405020304" pitchFamily="18" charset="0"/>
                  </a:rPr>
                  <a:t>True Negative:</a:t>
                </a:r>
                <a:r>
                  <a:rPr lang="en-US" dirty="0">
                    <a:latin typeface="Times New Roman" panose="02020603050405020304" pitchFamily="18" charset="0"/>
                    <a:cs typeface="Times New Roman" panose="02020603050405020304" pitchFamily="18" charset="0"/>
                  </a:rPr>
                  <a:t> Correct misdetections. It has no meaning in object detection.</a:t>
                </a:r>
                <a:endParaRPr lang="en-US" b="1" dirty="0">
                  <a:latin typeface="Times New Roman" panose="02020603050405020304" pitchFamily="18" charset="0"/>
                  <a:cs typeface="Times New Roman" panose="02020603050405020304" pitchFamily="18" charset="0"/>
                </a:endParaRPr>
              </a:p>
            </p:txBody>
          </p:sp>
        </mc:Choice>
        <mc:Fallback>
          <p:sp>
            <p:nvSpPr>
              <p:cNvPr id="5" name="TextBox 4">
                <a:extLst>
                  <a:ext uri="{FF2B5EF4-FFF2-40B4-BE49-F238E27FC236}">
                    <a16:creationId xmlns:a16="http://schemas.microsoft.com/office/drawing/2014/main" id="{9D6B7C95-7824-4425-9A31-2B0C292303D8}"/>
                  </a:ext>
                </a:extLst>
              </p:cNvPr>
              <p:cNvSpPr txBox="1">
                <a:spLocks noRot="1" noChangeAspect="1" noMove="1" noResize="1" noEditPoints="1" noAdjustHandles="1" noChangeArrowheads="1" noChangeShapeType="1" noTextEdit="1"/>
              </p:cNvSpPr>
              <p:nvPr/>
            </p:nvSpPr>
            <p:spPr>
              <a:xfrm>
                <a:off x="620711" y="1049311"/>
                <a:ext cx="8839200" cy="2091535"/>
              </a:xfrm>
              <a:prstGeom prst="rect">
                <a:avLst/>
              </a:prstGeom>
              <a:blipFill>
                <a:blip r:embed="rId3"/>
                <a:stretch>
                  <a:fillRect l="-621" b="-3790"/>
                </a:stretch>
              </a:blipFill>
            </p:spPr>
            <p:txBody>
              <a:bodyPr/>
              <a:lstStyle/>
              <a:p>
                <a:r>
                  <a:rPr lang="en-US">
                    <a:noFill/>
                  </a:rPr>
                  <a:t> </a:t>
                </a:r>
              </a:p>
            </p:txBody>
          </p:sp>
        </mc:Fallback>
      </mc:AlternateContent>
      <p:pic>
        <p:nvPicPr>
          <p:cNvPr id="7" name="Εικόνα 6">
            <a:extLst>
              <a:ext uri="{FF2B5EF4-FFF2-40B4-BE49-F238E27FC236}">
                <a16:creationId xmlns:a16="http://schemas.microsoft.com/office/drawing/2014/main" id="{83175FD2-A587-4A83-8CEB-793E5BDB17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2312" y="3745977"/>
            <a:ext cx="6324600" cy="1743382"/>
          </a:xfrm>
          <a:prstGeom prst="rect">
            <a:avLst/>
          </a:prstGeom>
        </p:spPr>
      </p:pic>
      <p:sp>
        <p:nvSpPr>
          <p:cNvPr id="9" name="タイトル 8">
            <a:extLst>
              <a:ext uri="{FF2B5EF4-FFF2-40B4-BE49-F238E27FC236}">
                <a16:creationId xmlns:a16="http://schemas.microsoft.com/office/drawing/2014/main" id="{1C64BC7E-9420-4C80-8F30-248671EFDB8A}"/>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Metrics</a:t>
            </a:r>
          </a:p>
        </p:txBody>
      </p:sp>
    </p:spTree>
    <p:extLst>
      <p:ext uri="{BB962C8B-B14F-4D97-AF65-F5344CB8AC3E}">
        <p14:creationId xmlns:p14="http://schemas.microsoft.com/office/powerpoint/2010/main" val="1316335248"/>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4/7/2022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32</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Metrics</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D6B7C95-7824-4425-9A31-2B0C292303D8}"/>
                  </a:ext>
                </a:extLst>
              </p:cNvPr>
              <p:cNvSpPr txBox="1"/>
              <p:nvPr/>
            </p:nvSpPr>
            <p:spPr>
              <a:xfrm>
                <a:off x="503238" y="1798637"/>
                <a:ext cx="8839200" cy="44094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Times New Roman" panose="02020603050405020304" pitchFamily="18" charset="0"/>
                        </a:rPr>
                        <m:t>𝑨𝒄𝒄𝒖𝒓𝒂𝒄𝒚</m:t>
                      </m:r>
                      <m:r>
                        <a:rPr lang="en-US" b="0" i="1" smtClean="0">
                          <a:latin typeface="Cambria Math" panose="02040503050406030204" pitchFamily="18" charset="0"/>
                          <a:cs typeface="Times New Roman" panose="02020603050405020304" pitchFamily="18" charset="0"/>
                        </a:rPr>
                        <m:t>= </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𝑇𝑃</m:t>
                          </m:r>
                        </m:num>
                        <m:den>
                          <m:r>
                            <a:rPr lang="en-US" b="0" i="1" smtClean="0">
                              <a:latin typeface="Cambria Math" panose="02040503050406030204" pitchFamily="18" charset="0"/>
                              <a:cs typeface="Times New Roman" panose="02020603050405020304" pitchFamily="18" charset="0"/>
                            </a:rPr>
                            <m:t>𝑇𝑃</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𝐹𝑃</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𝐹𝑁</m:t>
                          </m:r>
                        </m:den>
                      </m:f>
                    </m:oMath>
                  </m:oMathPara>
                </a14:m>
                <a:endParaRPr lang="en-US" b="0" dirty="0">
                  <a:latin typeface="Times New Roman" panose="02020603050405020304" pitchFamily="18" charset="0"/>
                  <a:cs typeface="Times New Roman" panose="02020603050405020304" pitchFamily="18" charset="0"/>
                </a:endParaRPr>
              </a:p>
              <a:p>
                <a:endParaRPr lang="en-US"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Times New Roman" panose="02020603050405020304" pitchFamily="18" charset="0"/>
                        </a:rPr>
                        <m:t>𝑷𝒓𝒆𝒄𝒊𝒔𝒊𝒐𝒏</m:t>
                      </m:r>
                      <m:r>
                        <a:rPr lang="en-US" b="0" i="1" smtClean="0">
                          <a:latin typeface="Cambria Math" panose="02040503050406030204" pitchFamily="18" charset="0"/>
                          <a:cs typeface="Times New Roman" panose="02020603050405020304" pitchFamily="18" charset="0"/>
                        </a:rPr>
                        <m:t>= </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𝑇𝑃</m:t>
                          </m:r>
                        </m:num>
                        <m:den>
                          <m:r>
                            <a:rPr lang="en-US" b="0" i="1" smtClean="0">
                              <a:latin typeface="Cambria Math" panose="02040503050406030204" pitchFamily="18" charset="0"/>
                              <a:cs typeface="Times New Roman" panose="02020603050405020304" pitchFamily="18" charset="0"/>
                            </a:rPr>
                            <m:t>𝑇𝑃</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𝐹𝑃</m:t>
                          </m:r>
                        </m:den>
                      </m:f>
                    </m:oMath>
                  </m:oMathPara>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Times New Roman" panose="02020603050405020304" pitchFamily="18" charset="0"/>
                        </a:rPr>
                        <m:t>𝑹𝒆𝒄𝒂𝒍𝒍</m:t>
                      </m:r>
                      <m:r>
                        <a:rPr lang="en-US" b="1" i="1" smtClean="0">
                          <a:latin typeface="Cambria Math" panose="02040503050406030204" pitchFamily="18" charset="0"/>
                          <a:cs typeface="Times New Roman" panose="02020603050405020304" pitchFamily="18" charset="0"/>
                        </a:rPr>
                        <m:t>=</m:t>
                      </m:r>
                      <m:r>
                        <a:rPr lang="en-US" b="1" i="1" smtClean="0">
                          <a:latin typeface="Cambria Math" panose="02040503050406030204" pitchFamily="18" charset="0"/>
                          <a:cs typeface="Times New Roman" panose="02020603050405020304" pitchFamily="18" charset="0"/>
                        </a:rPr>
                        <m:t>𝑺𝒆𝒏𝒔𝒊𝒕𝒊𝒗𝒊𝒕𝒚</m:t>
                      </m:r>
                      <m:r>
                        <a:rPr lang="en-US" b="1" i="1" smtClean="0">
                          <a:latin typeface="Cambria Math" panose="02040503050406030204" pitchFamily="18" charset="0"/>
                          <a:cs typeface="Times New Roman" panose="02020603050405020304" pitchFamily="18" charset="0"/>
                        </a:rPr>
                        <m:t>= </m:t>
                      </m:r>
                      <m:f>
                        <m:fPr>
                          <m:ctrlPr>
                            <a:rPr lang="en-US" b="1"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𝑇𝑃</m:t>
                          </m:r>
                        </m:num>
                        <m:den>
                          <m:r>
                            <a:rPr lang="en-US" b="0" i="1" smtClean="0">
                              <a:latin typeface="Cambria Math" panose="02040503050406030204" pitchFamily="18" charset="0"/>
                              <a:cs typeface="Times New Roman" panose="02020603050405020304" pitchFamily="18" charset="0"/>
                            </a:rPr>
                            <m:t>𝑇𝑃</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𝐹𝑁</m:t>
                          </m:r>
                        </m:den>
                      </m:f>
                    </m:oMath>
                  </m:oMathPara>
                </a14:m>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Times New Roman" panose="02020603050405020304" pitchFamily="18" charset="0"/>
                        </a:rPr>
                        <m:t>𝑭</m:t>
                      </m:r>
                      <m:sSub>
                        <m:sSubPr>
                          <m:ctrlPr>
                            <a:rPr lang="en-US" b="1"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𝟏</m:t>
                          </m:r>
                        </m:e>
                        <m:sub>
                          <m:r>
                            <a:rPr lang="en-US" b="1" i="1" smtClean="0">
                              <a:latin typeface="Cambria Math" panose="02040503050406030204" pitchFamily="18" charset="0"/>
                              <a:cs typeface="Times New Roman" panose="02020603050405020304" pitchFamily="18" charset="0"/>
                            </a:rPr>
                            <m:t>𝒔𝒄𝒐𝒓𝒆</m:t>
                          </m:r>
                        </m:sub>
                      </m:sSub>
                      <m:r>
                        <a:rPr lang="en-US" b="1" i="1" smtClean="0">
                          <a:latin typeface="Cambria Math" panose="02040503050406030204" pitchFamily="18" charset="0"/>
                          <a:cs typeface="Times New Roman" panose="02020603050405020304" pitchFamily="18" charset="0"/>
                        </a:rPr>
                        <m:t>= </m:t>
                      </m:r>
                      <m:f>
                        <m:fPr>
                          <m:ctrlPr>
                            <a:rPr lang="en-US" b="1" i="1" smtClean="0">
                              <a:latin typeface="Cambria Math" panose="02040503050406030204" pitchFamily="18" charset="0"/>
                              <a:cs typeface="Times New Roman" panose="02020603050405020304" pitchFamily="18" charset="0"/>
                            </a:rPr>
                          </m:ctrlPr>
                        </m:fPr>
                        <m:num>
                          <m:r>
                            <a:rPr lang="en-US" b="1" i="1" smtClean="0">
                              <a:latin typeface="Cambria Math" panose="02040503050406030204" pitchFamily="18" charset="0"/>
                              <a:cs typeface="Times New Roman" panose="02020603050405020304" pitchFamily="18" charset="0"/>
                            </a:rPr>
                            <m:t>𝟐</m:t>
                          </m:r>
                          <m:r>
                            <a:rPr lang="en-US" b="1" i="1" smtClean="0">
                              <a:latin typeface="Cambria Math" panose="02040503050406030204" pitchFamily="18" charset="0"/>
                              <a:cs typeface="Times New Roman" panose="02020603050405020304" pitchFamily="18" charset="0"/>
                            </a:rPr>
                            <m:t>∗</m:t>
                          </m:r>
                          <m:r>
                            <a:rPr lang="en-US" b="1" i="1" smtClean="0">
                              <a:latin typeface="Cambria Math" panose="02040503050406030204" pitchFamily="18" charset="0"/>
                              <a:cs typeface="Times New Roman" panose="02020603050405020304" pitchFamily="18" charset="0"/>
                            </a:rPr>
                            <m:t>𝒑𝒓𝒆𝒄𝒊𝒔𝒊𝒐𝒏</m:t>
                          </m:r>
                          <m:r>
                            <a:rPr lang="en-US" b="1" i="1" smtClean="0">
                              <a:latin typeface="Cambria Math" panose="02040503050406030204" pitchFamily="18" charset="0"/>
                              <a:cs typeface="Times New Roman" panose="02020603050405020304" pitchFamily="18" charset="0"/>
                            </a:rPr>
                            <m:t>∗</m:t>
                          </m:r>
                          <m:r>
                            <a:rPr lang="en-US" b="1" i="1" smtClean="0">
                              <a:latin typeface="Cambria Math" panose="02040503050406030204" pitchFamily="18" charset="0"/>
                              <a:cs typeface="Times New Roman" panose="02020603050405020304" pitchFamily="18" charset="0"/>
                            </a:rPr>
                            <m:t>𝒓𝒆𝒄𝒂𝒍𝒍</m:t>
                          </m:r>
                        </m:num>
                        <m:den>
                          <m:r>
                            <a:rPr lang="en-US" b="1" i="1" smtClean="0">
                              <a:latin typeface="Cambria Math" panose="02040503050406030204" pitchFamily="18" charset="0"/>
                              <a:cs typeface="Times New Roman" panose="02020603050405020304" pitchFamily="18" charset="0"/>
                            </a:rPr>
                            <m:t>𝒑𝒓𝒆𝒄𝒊𝒔𝒊𝒐𝒏</m:t>
                          </m:r>
                          <m:r>
                            <a:rPr lang="en-US" b="1" i="1" smtClean="0">
                              <a:latin typeface="Cambria Math" panose="02040503050406030204" pitchFamily="18" charset="0"/>
                              <a:cs typeface="Times New Roman" panose="02020603050405020304" pitchFamily="18" charset="0"/>
                            </a:rPr>
                            <m:t>+</m:t>
                          </m:r>
                          <m:r>
                            <a:rPr lang="en-US" b="1" i="1" smtClean="0">
                              <a:latin typeface="Cambria Math" panose="02040503050406030204" pitchFamily="18" charset="0"/>
                              <a:cs typeface="Times New Roman" panose="02020603050405020304" pitchFamily="18" charset="0"/>
                            </a:rPr>
                            <m:t>𝒓𝒆𝒄𝒂𝒍𝒍</m:t>
                          </m:r>
                        </m:den>
                      </m:f>
                    </m:oMath>
                  </m:oMathPara>
                </a14:m>
                <a:endParaRPr lang="en-US" b="1" dirty="0">
                  <a:latin typeface="Times New Roman" panose="02020603050405020304" pitchFamily="18" charset="0"/>
                  <a:cs typeface="Times New Roman" panose="02020603050405020304" pitchFamily="18" charset="0"/>
                </a:endParaRPr>
              </a:p>
              <a:p>
                <a:pPr/>
                <a:endParaRPr lang="en-US" b="1" dirty="0">
                  <a:latin typeface="Times New Roman" panose="02020603050405020304" pitchFamily="18" charset="0"/>
                  <a:cs typeface="Times New Roman" panose="02020603050405020304" pitchFamily="18" charset="0"/>
                </a:endParaRPr>
              </a:p>
              <a:p>
                <a14:m>
                  <m:oMathPara xmlns:m="http://schemas.openxmlformats.org/officeDocument/2006/math">
                    <m:oMathParaPr>
                      <m:jc m:val="centerGroup"/>
                    </m:oMathParaPr>
                    <m:oMath xmlns:m="http://schemas.openxmlformats.org/officeDocument/2006/math">
                      <m:r>
                        <a:rPr lang="en-US" sz="1800" b="1" i="1" smtClean="0">
                          <a:effectLst/>
                          <a:latin typeface="Cambria Math" panose="02040503050406030204" pitchFamily="18" charset="0"/>
                          <a:ea typeface="Cambria Math" panose="02040503050406030204" pitchFamily="18" charset="0"/>
                          <a:cs typeface="Times New Roman" panose="02020603050405020304" pitchFamily="18" charset="0"/>
                        </a:rPr>
                        <m:t>𝒎𝑨𝑷</m:t>
                      </m:r>
                      <m:r>
                        <a:rPr lang="en-US" sz="1800" b="1" i="1" smtClean="0">
                          <a:effectLst/>
                          <a:latin typeface="Cambria Math" panose="02040503050406030204" pitchFamily="18" charset="0"/>
                          <a:ea typeface="Cambria Math" panose="02040503050406030204" pitchFamily="18" charset="0"/>
                          <a:cs typeface="Times New Roman" panose="02020603050405020304" pitchFamily="18" charset="0"/>
                        </a:rPr>
                        <m:t>=</m:t>
                      </m:r>
                      <m:f>
                        <m:fPr>
                          <m:ctrlPr>
                            <a:rPr lang="en-US" sz="1800" b="1"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sz="1800" b="1" i="1">
                              <a:effectLst/>
                              <a:latin typeface="Cambria Math" panose="02040503050406030204" pitchFamily="18" charset="0"/>
                              <a:ea typeface="Cambria Math" panose="02040503050406030204" pitchFamily="18" charset="0"/>
                              <a:cs typeface="Times New Roman" panose="02020603050405020304" pitchFamily="18" charset="0"/>
                            </a:rPr>
                            <m:t>𝟏</m:t>
                          </m:r>
                        </m:num>
                        <m:den>
                          <m:r>
                            <a:rPr lang="en-US" sz="1800" b="1" i="1">
                              <a:effectLst/>
                              <a:latin typeface="Cambria Math" panose="02040503050406030204" pitchFamily="18" charset="0"/>
                              <a:ea typeface="Cambria Math" panose="02040503050406030204" pitchFamily="18" charset="0"/>
                              <a:cs typeface="Times New Roman" panose="02020603050405020304" pitchFamily="18" charset="0"/>
                            </a:rPr>
                            <m:t>𝒏</m:t>
                          </m:r>
                        </m:den>
                      </m:f>
                      <m:nary>
                        <m:naryPr>
                          <m:chr m:val="∑"/>
                          <m:limLoc m:val="undOvr"/>
                          <m:ctrlPr>
                            <a:rPr lang="en-US" sz="1800" b="1"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sz="1800" b="1" i="1">
                              <a:effectLst/>
                              <a:latin typeface="Cambria Math" panose="02040503050406030204" pitchFamily="18" charset="0"/>
                              <a:ea typeface="Cambria Math" panose="02040503050406030204" pitchFamily="18" charset="0"/>
                              <a:cs typeface="Times New Roman" panose="02020603050405020304" pitchFamily="18" charset="0"/>
                            </a:rPr>
                            <m:t>𝒌</m:t>
                          </m:r>
                          <m:r>
                            <a:rPr lang="en-US" sz="1800" b="1" i="1">
                              <a:effectLst/>
                              <a:latin typeface="Cambria Math" panose="02040503050406030204" pitchFamily="18" charset="0"/>
                              <a:ea typeface="Cambria Math" panose="02040503050406030204" pitchFamily="18" charset="0"/>
                              <a:cs typeface="Times New Roman" panose="02020603050405020304" pitchFamily="18" charset="0"/>
                            </a:rPr>
                            <m:t>=</m:t>
                          </m:r>
                          <m:r>
                            <a:rPr lang="en-US" sz="1800" b="1" i="1">
                              <a:effectLst/>
                              <a:latin typeface="Cambria Math" panose="02040503050406030204" pitchFamily="18" charset="0"/>
                              <a:ea typeface="Cambria Math" panose="02040503050406030204" pitchFamily="18" charset="0"/>
                              <a:cs typeface="Times New Roman" panose="02020603050405020304" pitchFamily="18" charset="0"/>
                            </a:rPr>
                            <m:t>𝟏</m:t>
                          </m:r>
                        </m:sub>
                        <m:sup>
                          <m:r>
                            <a:rPr lang="en-US" sz="1800" b="1" i="1">
                              <a:effectLst/>
                              <a:latin typeface="Cambria Math" panose="02040503050406030204" pitchFamily="18" charset="0"/>
                              <a:ea typeface="Cambria Math" panose="02040503050406030204" pitchFamily="18" charset="0"/>
                              <a:cs typeface="Times New Roman" panose="02020603050405020304" pitchFamily="18" charset="0"/>
                            </a:rPr>
                            <m:t>𝒌</m:t>
                          </m:r>
                          <m:r>
                            <a:rPr lang="en-US" sz="1800" b="1" i="1">
                              <a:effectLst/>
                              <a:latin typeface="Cambria Math" panose="02040503050406030204" pitchFamily="18" charset="0"/>
                              <a:ea typeface="Cambria Math" panose="02040503050406030204" pitchFamily="18" charset="0"/>
                              <a:cs typeface="Times New Roman" panose="02020603050405020304" pitchFamily="18" charset="0"/>
                            </a:rPr>
                            <m:t>=</m:t>
                          </m:r>
                          <m:r>
                            <a:rPr lang="en-US" sz="1800" b="1" i="1">
                              <a:effectLst/>
                              <a:latin typeface="Cambria Math" panose="02040503050406030204" pitchFamily="18" charset="0"/>
                              <a:ea typeface="Cambria Math" panose="02040503050406030204" pitchFamily="18" charset="0"/>
                              <a:cs typeface="Times New Roman" panose="02020603050405020304" pitchFamily="18" charset="0"/>
                            </a:rPr>
                            <m:t>𝒏</m:t>
                          </m:r>
                        </m:sup>
                        <m:e>
                          <m:sSub>
                            <m:sSubPr>
                              <m:ctrlPr>
                                <a:rPr lang="en-US" sz="1800" b="1"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b="1" i="1">
                                  <a:effectLst/>
                                  <a:latin typeface="Cambria Math" panose="02040503050406030204" pitchFamily="18" charset="0"/>
                                  <a:ea typeface="Cambria Math" panose="02040503050406030204" pitchFamily="18" charset="0"/>
                                  <a:cs typeface="Times New Roman" panose="02020603050405020304" pitchFamily="18" charset="0"/>
                                </a:rPr>
                                <m:t>𝑨𝑷</m:t>
                              </m:r>
                            </m:e>
                            <m:sub>
                              <m:r>
                                <a:rPr lang="en-US" sz="1800" b="1" i="1">
                                  <a:effectLst/>
                                  <a:latin typeface="Cambria Math" panose="02040503050406030204" pitchFamily="18" charset="0"/>
                                  <a:ea typeface="Cambria Math" panose="02040503050406030204" pitchFamily="18" charset="0"/>
                                  <a:cs typeface="Times New Roman" panose="02020603050405020304" pitchFamily="18" charset="0"/>
                                </a:rPr>
                                <m:t>𝒌</m:t>
                              </m:r>
                            </m:sub>
                          </m:sSub>
                        </m:e>
                      </m:nary>
                    </m:oMath>
                  </m:oMathPara>
                </a14:m>
                <a:endParaRPr lang="en-US" sz="1800" b="1" dirty="0">
                  <a:effectLst/>
                  <a:latin typeface="Cambria Math" panose="02040503050406030204" pitchFamily="18" charset="0"/>
                  <a:ea typeface="Cambria Math" panose="02040503050406030204" pitchFamily="18" charset="0"/>
                  <a:cs typeface="Times New Roman" panose="02020603050405020304" pitchFamily="18" charset="0"/>
                </a:endParaRPr>
              </a:p>
              <a:p>
                <a:pPr/>
                <a:endParaRPr lang="en-US" b="1" dirty="0">
                  <a:latin typeface="Times New Roman" panose="02020603050405020304" pitchFamily="18" charset="0"/>
                  <a:cs typeface="Times New Roman" panose="02020603050405020304" pitchFamily="18" charset="0"/>
                </a:endParaRPr>
              </a:p>
            </p:txBody>
          </p:sp>
        </mc:Choice>
        <mc:Fallback>
          <p:sp>
            <p:nvSpPr>
              <p:cNvPr id="5" name="TextBox 4">
                <a:extLst>
                  <a:ext uri="{FF2B5EF4-FFF2-40B4-BE49-F238E27FC236}">
                    <a16:creationId xmlns:a16="http://schemas.microsoft.com/office/drawing/2014/main" id="{9D6B7C95-7824-4425-9A31-2B0C292303D8}"/>
                  </a:ext>
                </a:extLst>
              </p:cNvPr>
              <p:cNvSpPr txBox="1">
                <a:spLocks noRot="1" noChangeAspect="1" noMove="1" noResize="1" noEditPoints="1" noAdjustHandles="1" noChangeArrowheads="1" noChangeShapeType="1" noTextEdit="1"/>
              </p:cNvSpPr>
              <p:nvPr/>
            </p:nvSpPr>
            <p:spPr>
              <a:xfrm>
                <a:off x="503238" y="1798637"/>
                <a:ext cx="8839200" cy="4409412"/>
              </a:xfrm>
              <a:prstGeom prst="rect">
                <a:avLst/>
              </a:prstGeom>
              <a:blipFill>
                <a:blip r:embed="rId3"/>
                <a:stretch>
                  <a:fillRect/>
                </a:stretch>
              </a:blipFill>
            </p:spPr>
            <p:txBody>
              <a:bodyPr/>
              <a:lstStyle/>
              <a:p>
                <a:r>
                  <a:rPr lang="en-US">
                    <a:noFill/>
                  </a:rPr>
                  <a:t> </a:t>
                </a:r>
              </a:p>
            </p:txBody>
          </p:sp>
        </mc:Fallback>
      </mc:AlternateContent>
      <p:sp>
        <p:nvSpPr>
          <p:cNvPr id="8" name="タイトル 8">
            <a:extLst>
              <a:ext uri="{FF2B5EF4-FFF2-40B4-BE49-F238E27FC236}">
                <a16:creationId xmlns:a16="http://schemas.microsoft.com/office/drawing/2014/main" id="{D85B2768-649E-DB29-37E9-6028B232B21D}"/>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Metrics</a:t>
            </a:r>
          </a:p>
        </p:txBody>
      </p:sp>
    </p:spTree>
    <p:extLst>
      <p:ext uri="{BB962C8B-B14F-4D97-AF65-F5344CB8AC3E}">
        <p14:creationId xmlns:p14="http://schemas.microsoft.com/office/powerpoint/2010/main" val="700463970"/>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4/7/2022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33</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RetinaNet</a:t>
            </a:r>
            <a:r>
              <a:rPr lang="en-US" altLang="en-US" sz="3200" dirty="0">
                <a:latin typeface="Times New Roman" panose="02020603050405020304" pitchFamily="18" charset="0"/>
                <a:cs typeface="Times New Roman" panose="02020603050405020304" pitchFamily="18" charset="0"/>
              </a:rPr>
              <a:t> Training/Evaluation</a:t>
            </a:r>
          </a:p>
        </p:txBody>
      </p:sp>
      <p:graphicFrame>
        <p:nvGraphicFramePr>
          <p:cNvPr id="6" name="Διάγραμμα 5">
            <a:extLst>
              <a:ext uri="{FF2B5EF4-FFF2-40B4-BE49-F238E27FC236}">
                <a16:creationId xmlns:a16="http://schemas.microsoft.com/office/drawing/2014/main" id="{762FC8FA-732C-49E0-A680-6FCC9F6E1C9E}"/>
              </a:ext>
            </a:extLst>
          </p:cNvPr>
          <p:cNvGraphicFramePr/>
          <p:nvPr>
            <p:extLst>
              <p:ext uri="{D42A27DB-BD31-4B8C-83A1-F6EECF244321}">
                <p14:modId xmlns:p14="http://schemas.microsoft.com/office/powerpoint/2010/main" val="859415525"/>
              </p:ext>
            </p:extLst>
          </p:nvPr>
        </p:nvGraphicFramePr>
        <p:xfrm>
          <a:off x="620712" y="960437"/>
          <a:ext cx="8839200" cy="17543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Πίνακας 7">
            <a:extLst>
              <a:ext uri="{FF2B5EF4-FFF2-40B4-BE49-F238E27FC236}">
                <a16:creationId xmlns:a16="http://schemas.microsoft.com/office/drawing/2014/main" id="{CD6FF161-91B1-44C3-9E88-7602A9C5C28F}"/>
              </a:ext>
            </a:extLst>
          </p:cNvPr>
          <p:cNvGraphicFramePr>
            <a:graphicFrameLocks noGrp="1"/>
          </p:cNvGraphicFramePr>
          <p:nvPr>
            <p:extLst>
              <p:ext uri="{D42A27DB-BD31-4B8C-83A1-F6EECF244321}">
                <p14:modId xmlns:p14="http://schemas.microsoft.com/office/powerpoint/2010/main" val="3812405449"/>
              </p:ext>
            </p:extLst>
          </p:nvPr>
        </p:nvGraphicFramePr>
        <p:xfrm>
          <a:off x="1306512" y="3268761"/>
          <a:ext cx="6720418" cy="1969135"/>
        </p:xfrm>
        <a:graphic>
          <a:graphicData uri="http://schemas.openxmlformats.org/drawingml/2006/table">
            <a:tbl>
              <a:tblPr firstRow="1" bandRow="1">
                <a:tableStyleId>{5C22544A-7EE6-4342-B048-85BDC9FD1C3A}</a:tableStyleId>
              </a:tblPr>
              <a:tblGrid>
                <a:gridCol w="3360209">
                  <a:extLst>
                    <a:ext uri="{9D8B030D-6E8A-4147-A177-3AD203B41FA5}">
                      <a16:colId xmlns:a16="http://schemas.microsoft.com/office/drawing/2014/main" val="2073947876"/>
                    </a:ext>
                  </a:extLst>
                </a:gridCol>
                <a:gridCol w="3360209">
                  <a:extLst>
                    <a:ext uri="{9D8B030D-6E8A-4147-A177-3AD203B41FA5}">
                      <a16:colId xmlns:a16="http://schemas.microsoft.com/office/drawing/2014/main" val="1892083586"/>
                    </a:ext>
                  </a:extLst>
                </a:gridCol>
              </a:tblGrid>
              <a:tr h="370840">
                <a:tc>
                  <a:txBody>
                    <a:bodyPr/>
                    <a:lstStyle/>
                    <a:p>
                      <a:pPr algn="ctr"/>
                      <a:endParaRPr lang="en-US"/>
                    </a:p>
                  </a:txBody>
                  <a:tcPr/>
                </a:tc>
                <a:tc>
                  <a:txBody>
                    <a:bodyPr/>
                    <a:lstStyle/>
                    <a:p>
                      <a:pPr algn="ctr"/>
                      <a:r>
                        <a:rPr lang="en-US" dirty="0"/>
                        <a:t>Simple split(0.6/0.5)</a:t>
                      </a:r>
                    </a:p>
                  </a:txBody>
                  <a:tcPr/>
                </a:tc>
                <a:extLst>
                  <a:ext uri="{0D108BD9-81ED-4DB2-BD59-A6C34878D82A}">
                    <a16:rowId xmlns:a16="http://schemas.microsoft.com/office/drawing/2014/main" val="546295847"/>
                  </a:ext>
                </a:extLst>
              </a:tr>
              <a:tr h="370840">
                <a:tc>
                  <a:txBody>
                    <a:bodyPr/>
                    <a:lstStyle/>
                    <a:p>
                      <a:pPr algn="ctr"/>
                      <a:r>
                        <a:rPr lang="en-US" b="1" dirty="0"/>
                        <a:t>Accuracy</a:t>
                      </a:r>
                    </a:p>
                  </a:txBody>
                  <a:tcPr>
                    <a:solidFill>
                      <a:schemeClr val="accent1"/>
                    </a:solidFill>
                  </a:tcPr>
                </a:tc>
                <a:tc>
                  <a:txBody>
                    <a:bodyPr/>
                    <a:lstStyle/>
                    <a:p>
                      <a:pPr algn="ctr"/>
                      <a:r>
                        <a:rPr lang="en-US" dirty="0"/>
                        <a:t>0.800</a:t>
                      </a:r>
                    </a:p>
                  </a:txBody>
                  <a:tcPr/>
                </a:tc>
                <a:extLst>
                  <a:ext uri="{0D108BD9-81ED-4DB2-BD59-A6C34878D82A}">
                    <a16:rowId xmlns:a16="http://schemas.microsoft.com/office/drawing/2014/main" val="3233609817"/>
                  </a:ext>
                </a:extLst>
              </a:tr>
              <a:tr h="370840">
                <a:tc>
                  <a:txBody>
                    <a:bodyPr/>
                    <a:lstStyle/>
                    <a:p>
                      <a:pPr algn="ctr"/>
                      <a:r>
                        <a:rPr lang="en-US" b="1" dirty="0"/>
                        <a:t>Precision</a:t>
                      </a:r>
                    </a:p>
                  </a:txBody>
                  <a:tcPr>
                    <a:solidFill>
                      <a:schemeClr val="accent1"/>
                    </a:solidFill>
                  </a:tcPr>
                </a:tc>
                <a:tc>
                  <a:txBody>
                    <a:bodyPr/>
                    <a:lstStyle/>
                    <a:p>
                      <a:pPr algn="ctr"/>
                      <a:r>
                        <a:rPr lang="en-US" dirty="0"/>
                        <a:t>0.847</a:t>
                      </a:r>
                    </a:p>
                  </a:txBody>
                  <a:tcPr/>
                </a:tc>
                <a:extLst>
                  <a:ext uri="{0D108BD9-81ED-4DB2-BD59-A6C34878D82A}">
                    <a16:rowId xmlns:a16="http://schemas.microsoft.com/office/drawing/2014/main" val="2653323054"/>
                  </a:ext>
                </a:extLst>
              </a:tr>
              <a:tr h="370840">
                <a:tc>
                  <a:txBody>
                    <a:bodyPr/>
                    <a:lstStyle/>
                    <a:p>
                      <a:pPr algn="ctr"/>
                      <a:r>
                        <a:rPr lang="en-US" b="1" dirty="0"/>
                        <a:t>Recall</a:t>
                      </a:r>
                    </a:p>
                  </a:txBody>
                  <a:tcPr>
                    <a:solidFill>
                      <a:schemeClr val="accent1"/>
                    </a:solidFill>
                  </a:tcPr>
                </a:tc>
                <a:tc>
                  <a:txBody>
                    <a:bodyPr/>
                    <a:lstStyle/>
                    <a:p>
                      <a:pPr algn="ctr"/>
                      <a:r>
                        <a:rPr lang="en-US" dirty="0"/>
                        <a:t>0.934</a:t>
                      </a:r>
                    </a:p>
                  </a:txBody>
                  <a:tcPr/>
                </a:tc>
                <a:extLst>
                  <a:ext uri="{0D108BD9-81ED-4DB2-BD59-A6C34878D82A}">
                    <a16:rowId xmlns:a16="http://schemas.microsoft.com/office/drawing/2014/main" val="3343865147"/>
                  </a:ext>
                </a:extLst>
              </a:tr>
              <a:tr h="370840">
                <a:tc>
                  <a:txBody>
                    <a:bodyPr/>
                    <a:lstStyle/>
                    <a:p>
                      <a:pPr algn="ctr"/>
                      <a:r>
                        <a:rPr lang="en-US" b="1" dirty="0"/>
                        <a:t>F_1 score</a:t>
                      </a:r>
                    </a:p>
                  </a:txBody>
                  <a:tcPr>
                    <a:solidFill>
                      <a:schemeClr val="accent1"/>
                    </a:solidFill>
                  </a:tcPr>
                </a:tc>
                <a:tc>
                  <a:txBody>
                    <a:bodyPr/>
                    <a:lstStyle/>
                    <a:p>
                      <a:pPr algn="ctr"/>
                      <a:r>
                        <a:rPr lang="en-US" dirty="0"/>
                        <a:t>0.889</a:t>
                      </a:r>
                    </a:p>
                  </a:txBody>
                  <a:tcPr/>
                </a:tc>
                <a:extLst>
                  <a:ext uri="{0D108BD9-81ED-4DB2-BD59-A6C34878D82A}">
                    <a16:rowId xmlns:a16="http://schemas.microsoft.com/office/drawing/2014/main" val="2995485094"/>
                  </a:ext>
                </a:extLst>
              </a:tr>
            </a:tbl>
          </a:graphicData>
        </a:graphic>
      </p:graphicFrame>
      <p:sp>
        <p:nvSpPr>
          <p:cNvPr id="9" name="タイトル 8">
            <a:extLst>
              <a:ext uri="{FF2B5EF4-FFF2-40B4-BE49-F238E27FC236}">
                <a16:creationId xmlns:a16="http://schemas.microsoft.com/office/drawing/2014/main" id="{CC537B3A-68AB-5DB9-3A35-5D59244B98EA}"/>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Retina Training/Evaluation</a:t>
            </a:r>
          </a:p>
        </p:txBody>
      </p:sp>
    </p:spTree>
    <p:extLst>
      <p:ext uri="{BB962C8B-B14F-4D97-AF65-F5344CB8AC3E}">
        <p14:creationId xmlns:p14="http://schemas.microsoft.com/office/powerpoint/2010/main" val="4221660421"/>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4/7/2022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34</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Confusion Matrix</a:t>
            </a:r>
          </a:p>
        </p:txBody>
      </p:sp>
      <p:graphicFrame>
        <p:nvGraphicFramePr>
          <p:cNvPr id="11" name="Πίνακας 11">
            <a:extLst>
              <a:ext uri="{FF2B5EF4-FFF2-40B4-BE49-F238E27FC236}">
                <a16:creationId xmlns:a16="http://schemas.microsoft.com/office/drawing/2014/main" id="{5C9965B3-2BF9-4CFB-BA9D-0602F3C2699B}"/>
              </a:ext>
            </a:extLst>
          </p:cNvPr>
          <p:cNvGraphicFramePr>
            <a:graphicFrameLocks noGrp="1"/>
          </p:cNvGraphicFramePr>
          <p:nvPr>
            <p:extLst>
              <p:ext uri="{D42A27DB-BD31-4B8C-83A1-F6EECF244321}">
                <p14:modId xmlns:p14="http://schemas.microsoft.com/office/powerpoint/2010/main" val="141347597"/>
              </p:ext>
            </p:extLst>
          </p:nvPr>
        </p:nvGraphicFramePr>
        <p:xfrm>
          <a:off x="2226148" y="1217613"/>
          <a:ext cx="5600350" cy="2362962"/>
        </p:xfrm>
        <a:graphic>
          <a:graphicData uri="http://schemas.openxmlformats.org/drawingml/2006/table">
            <a:tbl>
              <a:tblPr firstRow="1" bandRow="1">
                <a:tableStyleId>{D7AC3CCA-C797-4891-BE02-D94E43425B78}</a:tableStyleId>
              </a:tblPr>
              <a:tblGrid>
                <a:gridCol w="1120070">
                  <a:extLst>
                    <a:ext uri="{9D8B030D-6E8A-4147-A177-3AD203B41FA5}">
                      <a16:colId xmlns:a16="http://schemas.microsoft.com/office/drawing/2014/main" val="3780007425"/>
                    </a:ext>
                  </a:extLst>
                </a:gridCol>
                <a:gridCol w="1120070">
                  <a:extLst>
                    <a:ext uri="{9D8B030D-6E8A-4147-A177-3AD203B41FA5}">
                      <a16:colId xmlns:a16="http://schemas.microsoft.com/office/drawing/2014/main" val="3189806158"/>
                    </a:ext>
                  </a:extLst>
                </a:gridCol>
                <a:gridCol w="1120070">
                  <a:extLst>
                    <a:ext uri="{9D8B030D-6E8A-4147-A177-3AD203B41FA5}">
                      <a16:colId xmlns:a16="http://schemas.microsoft.com/office/drawing/2014/main" val="4150624327"/>
                    </a:ext>
                  </a:extLst>
                </a:gridCol>
                <a:gridCol w="1120070">
                  <a:extLst>
                    <a:ext uri="{9D8B030D-6E8A-4147-A177-3AD203B41FA5}">
                      <a16:colId xmlns:a16="http://schemas.microsoft.com/office/drawing/2014/main" val="2011732224"/>
                    </a:ext>
                  </a:extLst>
                </a:gridCol>
                <a:gridCol w="1120070">
                  <a:extLst>
                    <a:ext uri="{9D8B030D-6E8A-4147-A177-3AD203B41FA5}">
                      <a16:colId xmlns:a16="http://schemas.microsoft.com/office/drawing/2014/main" val="1103554586"/>
                    </a:ext>
                  </a:extLst>
                </a:gridCol>
              </a:tblGrid>
              <a:tr h="370840">
                <a:tc>
                  <a:txBody>
                    <a:bodyPr/>
                    <a:lstStyle/>
                    <a:p>
                      <a:pPr algn="ctr"/>
                      <a:r>
                        <a:rPr lang="en-US" b="1" dirty="0"/>
                        <a:t>Person</a:t>
                      </a:r>
                    </a:p>
                  </a:txBody>
                  <a:tcPr/>
                </a:tc>
                <a:tc>
                  <a:txBody>
                    <a:bodyPr/>
                    <a:lstStyle/>
                    <a:p>
                      <a:pPr algn="ctr"/>
                      <a:r>
                        <a:rPr lang="en-US" dirty="0">
                          <a:solidFill>
                            <a:srgbClr val="FF0000"/>
                          </a:solidFill>
                        </a:rPr>
                        <a:t>4829</a:t>
                      </a:r>
                    </a:p>
                  </a:txBody>
                  <a:tcPr/>
                </a:tc>
                <a:tc>
                  <a:txBody>
                    <a:bodyPr/>
                    <a:lstStyle/>
                    <a:p>
                      <a:pPr algn="ctr"/>
                      <a:r>
                        <a:rPr lang="en-US" b="0" dirty="0"/>
                        <a:t>582</a:t>
                      </a:r>
                    </a:p>
                  </a:txBody>
                  <a:tcPr/>
                </a:tc>
                <a:tc>
                  <a:txBody>
                    <a:bodyPr/>
                    <a:lstStyle/>
                    <a:p>
                      <a:pPr algn="ctr"/>
                      <a:r>
                        <a:rPr lang="en-US" b="0" dirty="0"/>
                        <a:t>0</a:t>
                      </a:r>
                    </a:p>
                  </a:txBody>
                  <a:tcPr/>
                </a:tc>
                <a:tc>
                  <a:txBody>
                    <a:bodyPr/>
                    <a:lstStyle/>
                    <a:p>
                      <a:pPr algn="ctr"/>
                      <a:r>
                        <a:rPr lang="en-US" b="0" dirty="0"/>
                        <a:t>0</a:t>
                      </a:r>
                    </a:p>
                  </a:txBody>
                  <a:tcPr/>
                </a:tc>
                <a:extLst>
                  <a:ext uri="{0D108BD9-81ED-4DB2-BD59-A6C34878D82A}">
                    <a16:rowId xmlns:a16="http://schemas.microsoft.com/office/drawing/2014/main" val="3566241425"/>
                  </a:ext>
                </a:extLst>
              </a:tr>
              <a:tr h="370840">
                <a:tc>
                  <a:txBody>
                    <a:bodyPr/>
                    <a:lstStyle/>
                    <a:p>
                      <a:pPr algn="ctr"/>
                      <a:r>
                        <a:rPr lang="en-US" b="1" dirty="0"/>
                        <a:t>Biker</a:t>
                      </a:r>
                    </a:p>
                  </a:txBody>
                  <a:tcPr/>
                </a:tc>
                <a:tc>
                  <a:txBody>
                    <a:bodyPr/>
                    <a:lstStyle/>
                    <a:p>
                      <a:pPr algn="ctr"/>
                      <a:r>
                        <a:rPr lang="en-US" dirty="0"/>
                        <a:t>415</a:t>
                      </a:r>
                    </a:p>
                  </a:txBody>
                  <a:tcPr/>
                </a:tc>
                <a:tc>
                  <a:txBody>
                    <a:bodyPr/>
                    <a:lstStyle/>
                    <a:p>
                      <a:pPr algn="ctr"/>
                      <a:r>
                        <a:rPr lang="en-US" b="1" dirty="0">
                          <a:solidFill>
                            <a:srgbClr val="FF0000"/>
                          </a:solidFill>
                        </a:rPr>
                        <a:t>738</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511487850"/>
                  </a:ext>
                </a:extLst>
              </a:tr>
              <a:tr h="370840">
                <a:tc>
                  <a:txBody>
                    <a:bodyPr/>
                    <a:lstStyle/>
                    <a:p>
                      <a:pPr algn="ctr"/>
                      <a:r>
                        <a:rPr lang="en-US" b="1" dirty="0"/>
                        <a:t>Bus</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b="1" dirty="0">
                          <a:solidFill>
                            <a:srgbClr val="FF0000"/>
                          </a:solidFill>
                        </a:rPr>
                        <a:t>22</a:t>
                      </a:r>
                    </a:p>
                  </a:txBody>
                  <a:tcPr/>
                </a:tc>
                <a:tc>
                  <a:txBody>
                    <a:bodyPr/>
                    <a:lstStyle/>
                    <a:p>
                      <a:pPr algn="ctr"/>
                      <a:r>
                        <a:rPr lang="en-US" dirty="0"/>
                        <a:t>0</a:t>
                      </a:r>
                    </a:p>
                  </a:txBody>
                  <a:tcPr/>
                </a:tc>
                <a:extLst>
                  <a:ext uri="{0D108BD9-81ED-4DB2-BD59-A6C34878D82A}">
                    <a16:rowId xmlns:a16="http://schemas.microsoft.com/office/drawing/2014/main" val="500862288"/>
                  </a:ext>
                </a:extLst>
              </a:tr>
              <a:tr h="370840">
                <a:tc>
                  <a:txBody>
                    <a:bodyPr/>
                    <a:lstStyle/>
                    <a:p>
                      <a:pPr algn="ctr"/>
                      <a:r>
                        <a:rPr lang="en-US" b="1" dirty="0"/>
                        <a:t>Car</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8</a:t>
                      </a:r>
                    </a:p>
                  </a:txBody>
                  <a:tcPr/>
                </a:tc>
                <a:tc>
                  <a:txBody>
                    <a:bodyPr/>
                    <a:lstStyle/>
                    <a:p>
                      <a:pPr algn="ctr"/>
                      <a:r>
                        <a:rPr lang="en-US" b="1" dirty="0">
                          <a:solidFill>
                            <a:srgbClr val="FF0000"/>
                          </a:solidFill>
                        </a:rPr>
                        <a:t>14</a:t>
                      </a:r>
                    </a:p>
                  </a:txBody>
                  <a:tcPr/>
                </a:tc>
                <a:extLst>
                  <a:ext uri="{0D108BD9-81ED-4DB2-BD59-A6C34878D82A}">
                    <a16:rowId xmlns:a16="http://schemas.microsoft.com/office/drawing/2014/main" val="2697418587"/>
                  </a:ext>
                </a:extLst>
              </a:tr>
              <a:tr h="370840">
                <a:tc>
                  <a:txBody>
                    <a:bodyPr/>
                    <a:lstStyle/>
                    <a:p>
                      <a:pPr algn="ctr"/>
                      <a:r>
                        <a:rPr lang="en-US" b="1" dirty="0"/>
                        <a:t>None</a:t>
                      </a:r>
                    </a:p>
                  </a:txBody>
                  <a:tcPr/>
                </a:tc>
                <a:tc>
                  <a:txBody>
                    <a:bodyPr/>
                    <a:lstStyle/>
                    <a:p>
                      <a:pPr algn="ctr"/>
                      <a:r>
                        <a:rPr lang="en-US" dirty="0"/>
                        <a:t>643</a:t>
                      </a:r>
                    </a:p>
                  </a:txBody>
                  <a:tcPr/>
                </a:tc>
                <a:tc>
                  <a:txBody>
                    <a:bodyPr/>
                    <a:lstStyle/>
                    <a:p>
                      <a:pPr algn="ctr"/>
                      <a:r>
                        <a:rPr lang="en-US" dirty="0"/>
                        <a:t>122</a:t>
                      </a:r>
                    </a:p>
                  </a:txBody>
                  <a:tcPr/>
                </a:tc>
                <a:tc>
                  <a:txBody>
                    <a:bodyPr/>
                    <a:lstStyle/>
                    <a:p>
                      <a:pPr algn="ctr"/>
                      <a:r>
                        <a:rPr lang="en-US" dirty="0"/>
                        <a:t>1</a:t>
                      </a:r>
                    </a:p>
                  </a:txBody>
                  <a:tcPr/>
                </a:tc>
                <a:tc>
                  <a:txBody>
                    <a:bodyPr/>
                    <a:lstStyle/>
                    <a:p>
                      <a:pPr algn="ctr"/>
                      <a:r>
                        <a:rPr lang="en-US" dirty="0"/>
                        <a:t>6</a:t>
                      </a:r>
                    </a:p>
                  </a:txBody>
                  <a:tcPr/>
                </a:tc>
                <a:extLst>
                  <a:ext uri="{0D108BD9-81ED-4DB2-BD59-A6C34878D82A}">
                    <a16:rowId xmlns:a16="http://schemas.microsoft.com/office/drawing/2014/main" val="2402914581"/>
                  </a:ext>
                </a:extLst>
              </a:tr>
              <a:tr h="370840">
                <a:tc>
                  <a:txBody>
                    <a:bodyPr/>
                    <a:lstStyle/>
                    <a:p>
                      <a:pPr algn="ctr"/>
                      <a:endParaRPr lang="en-US" b="1" dirty="0"/>
                    </a:p>
                  </a:txBody>
                  <a:tcPr/>
                </a:tc>
                <a:tc>
                  <a:txBody>
                    <a:bodyPr/>
                    <a:lstStyle/>
                    <a:p>
                      <a:pPr algn="ctr"/>
                      <a:r>
                        <a:rPr lang="en-US" b="1" dirty="0"/>
                        <a:t>Person</a:t>
                      </a:r>
                    </a:p>
                  </a:txBody>
                  <a:tcPr/>
                </a:tc>
                <a:tc>
                  <a:txBody>
                    <a:bodyPr/>
                    <a:lstStyle/>
                    <a:p>
                      <a:pPr algn="ctr"/>
                      <a:r>
                        <a:rPr lang="en-US" b="1" dirty="0"/>
                        <a:t>Biker</a:t>
                      </a:r>
                    </a:p>
                  </a:txBody>
                  <a:tcPr/>
                </a:tc>
                <a:tc>
                  <a:txBody>
                    <a:bodyPr/>
                    <a:lstStyle/>
                    <a:p>
                      <a:pPr algn="ctr"/>
                      <a:r>
                        <a:rPr lang="en-US" b="1" dirty="0"/>
                        <a:t>Bus</a:t>
                      </a:r>
                    </a:p>
                  </a:txBody>
                  <a:tcPr/>
                </a:tc>
                <a:tc>
                  <a:txBody>
                    <a:bodyPr/>
                    <a:lstStyle/>
                    <a:p>
                      <a:pPr algn="ctr"/>
                      <a:r>
                        <a:rPr lang="en-US" b="1" dirty="0"/>
                        <a:t>Car</a:t>
                      </a:r>
                    </a:p>
                  </a:txBody>
                  <a:tcPr/>
                </a:tc>
                <a:extLst>
                  <a:ext uri="{0D108BD9-81ED-4DB2-BD59-A6C34878D82A}">
                    <a16:rowId xmlns:a16="http://schemas.microsoft.com/office/drawing/2014/main" val="432272530"/>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ADC7CF6-7133-4CEF-B06D-D10DFDD09B6C}"/>
                  </a:ext>
                </a:extLst>
              </p:cNvPr>
              <p:cNvSpPr txBox="1"/>
              <p:nvPr/>
            </p:nvSpPr>
            <p:spPr>
              <a:xfrm>
                <a:off x="1543050" y="3779837"/>
                <a:ext cx="6858000" cy="30408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𝑝𝑒𝑟𝑠𝑜𝑛</m:t>
                          </m:r>
                        </m:e>
                        <m:sub>
                          <m:r>
                            <a:rPr lang="en-US" b="0" i="1" smtClean="0">
                              <a:latin typeface="Cambria Math" panose="02040503050406030204" pitchFamily="18" charset="0"/>
                            </a:rPr>
                            <m:t>𝑝𝑟𝑒𝑐𝑖𝑠𝑖𝑜𝑛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4829</m:t>
                          </m:r>
                        </m:num>
                        <m:den>
                          <m:r>
                            <a:rPr lang="en-US" b="0" i="1" smtClean="0">
                              <a:latin typeface="Cambria Math" panose="02040503050406030204" pitchFamily="18" charset="0"/>
                            </a:rPr>
                            <m:t>4829+415</m:t>
                          </m:r>
                        </m:den>
                      </m:f>
                      <m:r>
                        <a:rPr lang="en-US" b="0" i="1" smtClean="0">
                          <a:latin typeface="Cambria Math" panose="02040503050406030204" pitchFamily="18" charset="0"/>
                        </a:rPr>
                        <m:t>=0.920 </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𝑏𝑖𝑘𝑒</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𝑝𝑟𝑒𝑐𝑖𝑠𝑖𝑜𝑛</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738</m:t>
                          </m:r>
                        </m:num>
                        <m:den>
                          <m:r>
                            <a:rPr lang="en-US" b="0" i="1" smtClean="0">
                              <a:latin typeface="Cambria Math" panose="02040503050406030204" pitchFamily="18" charset="0"/>
                            </a:rPr>
                            <m:t>738+582</m:t>
                          </m:r>
                        </m:den>
                      </m:f>
                      <m:r>
                        <a:rPr lang="en-US" b="0" i="1" smtClean="0">
                          <a:latin typeface="Cambria Math" panose="02040503050406030204" pitchFamily="18" charset="0"/>
                        </a:rPr>
                        <m:t>=0.559</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𝑝𝑟𝑒𝑐𝑖𝑠𝑖𝑜𝑛</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14</m:t>
                          </m:r>
                        </m:num>
                        <m:den>
                          <m:r>
                            <a:rPr lang="en-US" b="0" i="1" smtClean="0">
                              <a:latin typeface="Cambria Math" panose="02040503050406030204" pitchFamily="18" charset="0"/>
                            </a:rPr>
                            <m:t>14</m:t>
                          </m:r>
                        </m:den>
                      </m:f>
                      <m:r>
                        <a:rPr lang="en-US" b="0" i="1" smtClean="0">
                          <a:latin typeface="Cambria Math" panose="02040503050406030204" pitchFamily="18" charset="0"/>
                        </a:rPr>
                        <m:t>=1</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𝑝𝑟𝑒𝑐𝑖𝑠𝑖𝑜𝑛</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22</m:t>
                          </m:r>
                        </m:num>
                        <m:den>
                          <m:r>
                            <a:rPr lang="en-US" b="0" i="1" smtClean="0">
                              <a:latin typeface="Cambria Math" panose="02040503050406030204" pitchFamily="18" charset="0"/>
                            </a:rPr>
                            <m:t>22+8</m:t>
                          </m:r>
                        </m:den>
                      </m:f>
                      <m:r>
                        <a:rPr lang="en-US" b="0" i="1" smtClean="0">
                          <a:latin typeface="Cambria Math" panose="02040503050406030204" pitchFamily="18" charset="0"/>
                        </a:rPr>
                        <m:t>=0.7333</m:t>
                      </m:r>
                    </m:oMath>
                  </m:oMathPara>
                </a14:m>
                <a:endParaRPr lang="en-US" dirty="0"/>
              </a:p>
            </p:txBody>
          </p:sp>
        </mc:Choice>
        <mc:Fallback xmlns="">
          <p:sp>
            <p:nvSpPr>
              <p:cNvPr id="6" name="TextBox 5">
                <a:extLst>
                  <a:ext uri="{FF2B5EF4-FFF2-40B4-BE49-F238E27FC236}">
                    <a16:creationId xmlns:a16="http://schemas.microsoft.com/office/drawing/2014/main" id="{0ADC7CF6-7133-4CEF-B06D-D10DFDD09B6C}"/>
                  </a:ext>
                </a:extLst>
              </p:cNvPr>
              <p:cNvSpPr txBox="1">
                <a:spLocks noRot="1" noChangeAspect="1" noMove="1" noResize="1" noEditPoints="1" noAdjustHandles="1" noChangeArrowheads="1" noChangeShapeType="1" noTextEdit="1"/>
              </p:cNvSpPr>
              <p:nvPr/>
            </p:nvSpPr>
            <p:spPr>
              <a:xfrm>
                <a:off x="1543050" y="3779837"/>
                <a:ext cx="6858000" cy="3040832"/>
              </a:xfrm>
              <a:prstGeom prst="rect">
                <a:avLst/>
              </a:prstGeom>
              <a:blipFill>
                <a:blip r:embed="rId3"/>
                <a:stretch>
                  <a:fillRect/>
                </a:stretch>
              </a:blipFill>
            </p:spPr>
            <p:txBody>
              <a:bodyPr/>
              <a:lstStyle/>
              <a:p>
                <a:r>
                  <a:rPr lang="en-US">
                    <a:noFill/>
                  </a:rPr>
                  <a:t> </a:t>
                </a:r>
              </a:p>
            </p:txBody>
          </p:sp>
        </mc:Fallback>
      </mc:AlternateContent>
      <p:sp>
        <p:nvSpPr>
          <p:cNvPr id="9" name="タイトル 8">
            <a:extLst>
              <a:ext uri="{FF2B5EF4-FFF2-40B4-BE49-F238E27FC236}">
                <a16:creationId xmlns:a16="http://schemas.microsoft.com/office/drawing/2014/main" id="{456A0401-37BA-6581-14DF-CF493D0638AD}"/>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Retina Evaluation</a:t>
            </a:r>
          </a:p>
        </p:txBody>
      </p:sp>
    </p:spTree>
    <p:extLst>
      <p:ext uri="{BB962C8B-B14F-4D97-AF65-F5344CB8AC3E}">
        <p14:creationId xmlns:p14="http://schemas.microsoft.com/office/powerpoint/2010/main" val="283149404"/>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4/7/2022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35</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5-fold Cross Validation</a:t>
            </a:r>
          </a:p>
        </p:txBody>
      </p:sp>
      <p:graphicFrame>
        <p:nvGraphicFramePr>
          <p:cNvPr id="10" name="Διάγραμμα 9">
            <a:extLst>
              <a:ext uri="{FF2B5EF4-FFF2-40B4-BE49-F238E27FC236}">
                <a16:creationId xmlns:a16="http://schemas.microsoft.com/office/drawing/2014/main" id="{A4594D89-CDCC-425A-AD7B-4A995381FCC7}"/>
              </a:ext>
            </a:extLst>
          </p:cNvPr>
          <p:cNvGraphicFramePr/>
          <p:nvPr>
            <p:extLst>
              <p:ext uri="{D42A27DB-BD31-4B8C-83A1-F6EECF244321}">
                <p14:modId xmlns:p14="http://schemas.microsoft.com/office/powerpoint/2010/main" val="682238605"/>
              </p:ext>
            </p:extLst>
          </p:nvPr>
        </p:nvGraphicFramePr>
        <p:xfrm>
          <a:off x="620712" y="960437"/>
          <a:ext cx="8839200" cy="31393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Πίνακας 7">
            <a:extLst>
              <a:ext uri="{FF2B5EF4-FFF2-40B4-BE49-F238E27FC236}">
                <a16:creationId xmlns:a16="http://schemas.microsoft.com/office/drawing/2014/main" id="{CD6FF161-91B1-44C3-9E88-7602A9C5C28F}"/>
              </a:ext>
            </a:extLst>
          </p:cNvPr>
          <p:cNvGraphicFramePr>
            <a:graphicFrameLocks noGrp="1"/>
          </p:cNvGraphicFramePr>
          <p:nvPr>
            <p:extLst>
              <p:ext uri="{D42A27DB-BD31-4B8C-83A1-F6EECF244321}">
                <p14:modId xmlns:p14="http://schemas.microsoft.com/office/powerpoint/2010/main" val="3217622635"/>
              </p:ext>
            </p:extLst>
          </p:nvPr>
        </p:nvGraphicFramePr>
        <p:xfrm>
          <a:off x="392112" y="4237037"/>
          <a:ext cx="8683935" cy="2291507"/>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2073947876"/>
                    </a:ext>
                  </a:extLst>
                </a:gridCol>
                <a:gridCol w="685800">
                  <a:extLst>
                    <a:ext uri="{9D8B030D-6E8A-4147-A177-3AD203B41FA5}">
                      <a16:colId xmlns:a16="http://schemas.microsoft.com/office/drawing/2014/main" val="1892083586"/>
                    </a:ext>
                  </a:extLst>
                </a:gridCol>
                <a:gridCol w="609600">
                  <a:extLst>
                    <a:ext uri="{9D8B030D-6E8A-4147-A177-3AD203B41FA5}">
                      <a16:colId xmlns:a16="http://schemas.microsoft.com/office/drawing/2014/main" val="2079186453"/>
                    </a:ext>
                  </a:extLst>
                </a:gridCol>
                <a:gridCol w="685800">
                  <a:extLst>
                    <a:ext uri="{9D8B030D-6E8A-4147-A177-3AD203B41FA5}">
                      <a16:colId xmlns:a16="http://schemas.microsoft.com/office/drawing/2014/main" val="3854817283"/>
                    </a:ext>
                  </a:extLst>
                </a:gridCol>
                <a:gridCol w="609600">
                  <a:extLst>
                    <a:ext uri="{9D8B030D-6E8A-4147-A177-3AD203B41FA5}">
                      <a16:colId xmlns:a16="http://schemas.microsoft.com/office/drawing/2014/main" val="4051263135"/>
                    </a:ext>
                  </a:extLst>
                </a:gridCol>
                <a:gridCol w="578970">
                  <a:extLst>
                    <a:ext uri="{9D8B030D-6E8A-4147-A177-3AD203B41FA5}">
                      <a16:colId xmlns:a16="http://schemas.microsoft.com/office/drawing/2014/main" val="2928250321"/>
                    </a:ext>
                  </a:extLst>
                </a:gridCol>
                <a:gridCol w="667995">
                  <a:extLst>
                    <a:ext uri="{9D8B030D-6E8A-4147-A177-3AD203B41FA5}">
                      <a16:colId xmlns:a16="http://schemas.microsoft.com/office/drawing/2014/main" val="1365969851"/>
                    </a:ext>
                  </a:extLst>
                </a:gridCol>
                <a:gridCol w="667995">
                  <a:extLst>
                    <a:ext uri="{9D8B030D-6E8A-4147-A177-3AD203B41FA5}">
                      <a16:colId xmlns:a16="http://schemas.microsoft.com/office/drawing/2014/main" val="3795665375"/>
                    </a:ext>
                  </a:extLst>
                </a:gridCol>
                <a:gridCol w="667995">
                  <a:extLst>
                    <a:ext uri="{9D8B030D-6E8A-4147-A177-3AD203B41FA5}">
                      <a16:colId xmlns:a16="http://schemas.microsoft.com/office/drawing/2014/main" val="278764954"/>
                    </a:ext>
                  </a:extLst>
                </a:gridCol>
                <a:gridCol w="667995">
                  <a:extLst>
                    <a:ext uri="{9D8B030D-6E8A-4147-A177-3AD203B41FA5}">
                      <a16:colId xmlns:a16="http://schemas.microsoft.com/office/drawing/2014/main" val="3554256012"/>
                    </a:ext>
                  </a:extLst>
                </a:gridCol>
                <a:gridCol w="667995">
                  <a:extLst>
                    <a:ext uri="{9D8B030D-6E8A-4147-A177-3AD203B41FA5}">
                      <a16:colId xmlns:a16="http://schemas.microsoft.com/office/drawing/2014/main" val="4276697100"/>
                    </a:ext>
                  </a:extLst>
                </a:gridCol>
                <a:gridCol w="667995">
                  <a:extLst>
                    <a:ext uri="{9D8B030D-6E8A-4147-A177-3AD203B41FA5}">
                      <a16:colId xmlns:a16="http://schemas.microsoft.com/office/drawing/2014/main" val="3678562853"/>
                    </a:ext>
                  </a:extLst>
                </a:gridCol>
                <a:gridCol w="667995">
                  <a:extLst>
                    <a:ext uri="{9D8B030D-6E8A-4147-A177-3AD203B41FA5}">
                      <a16:colId xmlns:a16="http://schemas.microsoft.com/office/drawing/2014/main" val="3604685510"/>
                    </a:ext>
                  </a:extLst>
                </a:gridCol>
              </a:tblGrid>
              <a:tr h="281226">
                <a:tc>
                  <a:txBody>
                    <a:bodyPr/>
                    <a:lstStyle/>
                    <a:p>
                      <a:endParaRPr lang="en-US" sz="900" dirty="0"/>
                    </a:p>
                  </a:txBody>
                  <a:tcPr/>
                </a:tc>
                <a:tc>
                  <a:txBody>
                    <a:bodyPr/>
                    <a:lstStyle/>
                    <a:p>
                      <a:pPr algn="ctr"/>
                      <a:r>
                        <a:rPr lang="en-US" sz="900" dirty="0"/>
                        <a:t>1</a:t>
                      </a:r>
                      <a:r>
                        <a:rPr lang="en-US" sz="900" baseline="30000" dirty="0"/>
                        <a:t>st</a:t>
                      </a:r>
                      <a:r>
                        <a:rPr lang="en-US" sz="900" dirty="0"/>
                        <a:t> fold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1</a:t>
                      </a:r>
                      <a:r>
                        <a:rPr lang="en-US" sz="900" baseline="30000" dirty="0"/>
                        <a:t>st</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2</a:t>
                      </a:r>
                      <a:r>
                        <a:rPr lang="en-US" sz="900" baseline="30000" dirty="0"/>
                        <a:t>nd</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2</a:t>
                      </a:r>
                      <a:r>
                        <a:rPr lang="en-US" sz="900" baseline="30000" dirty="0"/>
                        <a:t>nd</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3</a:t>
                      </a:r>
                      <a:r>
                        <a:rPr lang="en-US" sz="900" baseline="30000" dirty="0"/>
                        <a:t>rd</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3</a:t>
                      </a:r>
                      <a:r>
                        <a:rPr lang="en-US" sz="900" baseline="30000" dirty="0"/>
                        <a:t>rd</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4</a:t>
                      </a:r>
                      <a:r>
                        <a:rPr lang="en-US" sz="900" baseline="30000" dirty="0"/>
                        <a:t>th</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4</a:t>
                      </a:r>
                      <a:r>
                        <a:rPr lang="en-US" sz="900" baseline="30000" dirty="0"/>
                        <a:t>th</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5</a:t>
                      </a:r>
                      <a:r>
                        <a:rPr lang="en-US" sz="900" baseline="30000" dirty="0"/>
                        <a:t>th</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5</a:t>
                      </a:r>
                      <a:r>
                        <a:rPr lang="en-US" sz="900" baseline="30000" dirty="0"/>
                        <a:t>th</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mean</a:t>
                      </a:r>
                    </a:p>
                    <a:p>
                      <a:pPr algn="ctr"/>
                      <a:endParaRPr lang="en-US" sz="900" dirty="0"/>
                    </a:p>
                  </a:txBody>
                  <a:tcPr/>
                </a:tc>
                <a:tc>
                  <a:txBody>
                    <a:bodyPr/>
                    <a:lstStyle/>
                    <a:p>
                      <a:pPr algn="ctr"/>
                      <a:r>
                        <a:rPr lang="en-US" sz="900" dirty="0"/>
                        <a:t>mean</a:t>
                      </a:r>
                    </a:p>
                  </a:txBody>
                  <a:tcPr/>
                </a:tc>
                <a:extLst>
                  <a:ext uri="{0D108BD9-81ED-4DB2-BD59-A6C34878D82A}">
                    <a16:rowId xmlns:a16="http://schemas.microsoft.com/office/drawing/2014/main" val="546295847"/>
                  </a:ext>
                </a:extLst>
              </a:tr>
              <a:tr h="406845">
                <a:tc>
                  <a:txBody>
                    <a:bodyPr/>
                    <a:lstStyle/>
                    <a:p>
                      <a:pPr algn="ctr"/>
                      <a:r>
                        <a:rPr lang="en-US" sz="900" b="1" dirty="0"/>
                        <a:t>Accuracy</a:t>
                      </a:r>
                    </a:p>
                  </a:txBody>
                  <a:tcPr>
                    <a:solidFill>
                      <a:schemeClr val="accent1"/>
                    </a:solidFill>
                  </a:tcPr>
                </a:tc>
                <a:tc>
                  <a:txBody>
                    <a:bodyPr/>
                    <a:lstStyle/>
                    <a:p>
                      <a:pPr algn="ctr"/>
                      <a:r>
                        <a:rPr lang="en-US" sz="900" dirty="0"/>
                        <a:t>0.795</a:t>
                      </a:r>
                    </a:p>
                  </a:txBody>
                  <a:tcPr/>
                </a:tc>
                <a:tc>
                  <a:txBody>
                    <a:bodyPr/>
                    <a:lstStyle/>
                    <a:p>
                      <a:pPr algn="ctr"/>
                      <a:r>
                        <a:rPr lang="en-US" sz="900" dirty="0">
                          <a:solidFill>
                            <a:srgbClr val="FF0000"/>
                          </a:solidFill>
                        </a:rPr>
                        <a:t>0.789</a:t>
                      </a:r>
                    </a:p>
                  </a:txBody>
                  <a:tcPr/>
                </a:tc>
                <a:tc>
                  <a:txBody>
                    <a:bodyPr/>
                    <a:lstStyle/>
                    <a:p>
                      <a:pPr algn="ctr"/>
                      <a:r>
                        <a:rPr lang="en-US" sz="900" dirty="0"/>
                        <a:t>0.792</a:t>
                      </a:r>
                    </a:p>
                  </a:txBody>
                  <a:tcPr/>
                </a:tc>
                <a:tc>
                  <a:txBody>
                    <a:bodyPr/>
                    <a:lstStyle/>
                    <a:p>
                      <a:pPr algn="ctr"/>
                      <a:r>
                        <a:rPr lang="en-US" sz="900" dirty="0">
                          <a:solidFill>
                            <a:srgbClr val="FF0000"/>
                          </a:solidFill>
                        </a:rPr>
                        <a:t>0.748</a:t>
                      </a:r>
                    </a:p>
                  </a:txBody>
                  <a:tcPr/>
                </a:tc>
                <a:tc>
                  <a:txBody>
                    <a:bodyPr/>
                    <a:lstStyle/>
                    <a:p>
                      <a:pPr algn="ctr"/>
                      <a:r>
                        <a:rPr lang="en-US" sz="900" dirty="0"/>
                        <a:t>0.584</a:t>
                      </a:r>
                    </a:p>
                  </a:txBody>
                  <a:tcPr/>
                </a:tc>
                <a:tc>
                  <a:txBody>
                    <a:bodyPr/>
                    <a:lstStyle/>
                    <a:p>
                      <a:pPr algn="ctr"/>
                      <a:r>
                        <a:rPr lang="en-US" sz="900" dirty="0">
                          <a:solidFill>
                            <a:srgbClr val="FF0000"/>
                          </a:solidFill>
                        </a:rPr>
                        <a:t>0.657</a:t>
                      </a:r>
                    </a:p>
                  </a:txBody>
                  <a:tcPr/>
                </a:tc>
                <a:tc>
                  <a:txBody>
                    <a:bodyPr/>
                    <a:lstStyle/>
                    <a:p>
                      <a:pPr algn="ctr"/>
                      <a:r>
                        <a:rPr lang="en-US" sz="900" dirty="0"/>
                        <a:t>0.689</a:t>
                      </a:r>
                    </a:p>
                  </a:txBody>
                  <a:tcPr/>
                </a:tc>
                <a:tc>
                  <a:txBody>
                    <a:bodyPr/>
                    <a:lstStyle/>
                    <a:p>
                      <a:pPr algn="ctr"/>
                      <a:r>
                        <a:rPr lang="en-US" sz="900" dirty="0">
                          <a:solidFill>
                            <a:srgbClr val="FF0000"/>
                          </a:solidFill>
                        </a:rPr>
                        <a:t>0.742</a:t>
                      </a:r>
                    </a:p>
                  </a:txBody>
                  <a:tcPr/>
                </a:tc>
                <a:tc>
                  <a:txBody>
                    <a:bodyPr/>
                    <a:lstStyle/>
                    <a:p>
                      <a:pPr algn="ctr"/>
                      <a:r>
                        <a:rPr lang="en-US" sz="900" dirty="0"/>
                        <a:t>0.821</a:t>
                      </a:r>
                    </a:p>
                  </a:txBody>
                  <a:tcPr/>
                </a:tc>
                <a:tc>
                  <a:txBody>
                    <a:bodyPr/>
                    <a:lstStyle/>
                    <a:p>
                      <a:pPr algn="ctr"/>
                      <a:r>
                        <a:rPr lang="en-US" sz="900" dirty="0">
                          <a:solidFill>
                            <a:srgbClr val="FF0000"/>
                          </a:solidFill>
                        </a:rPr>
                        <a:t>0.796</a:t>
                      </a:r>
                    </a:p>
                  </a:txBody>
                  <a:tcPr/>
                </a:tc>
                <a:tc>
                  <a:txBody>
                    <a:bodyPr/>
                    <a:lstStyle/>
                    <a:p>
                      <a:pPr algn="ctr"/>
                      <a:r>
                        <a:rPr lang="en-US" sz="900" dirty="0"/>
                        <a:t>0.736</a:t>
                      </a:r>
                    </a:p>
                  </a:txBody>
                  <a:tcPr/>
                </a:tc>
                <a:tc>
                  <a:txBody>
                    <a:bodyPr/>
                    <a:lstStyle/>
                    <a:p>
                      <a:pPr algn="ctr"/>
                      <a:r>
                        <a:rPr lang="en-US" sz="900" dirty="0">
                          <a:solidFill>
                            <a:srgbClr val="FF0000"/>
                          </a:solidFill>
                        </a:rPr>
                        <a:t>0.746</a:t>
                      </a:r>
                    </a:p>
                  </a:txBody>
                  <a:tcPr/>
                </a:tc>
                <a:extLst>
                  <a:ext uri="{0D108BD9-81ED-4DB2-BD59-A6C34878D82A}">
                    <a16:rowId xmlns:a16="http://schemas.microsoft.com/office/drawing/2014/main" val="3233609817"/>
                  </a:ext>
                </a:extLst>
              </a:tr>
              <a:tr h="406845">
                <a:tc>
                  <a:txBody>
                    <a:bodyPr/>
                    <a:lstStyle/>
                    <a:p>
                      <a:pPr algn="ctr"/>
                      <a:r>
                        <a:rPr lang="en-US" sz="900" b="1" dirty="0"/>
                        <a:t>Precision</a:t>
                      </a:r>
                    </a:p>
                  </a:txBody>
                  <a:tcPr>
                    <a:solidFill>
                      <a:schemeClr val="accent1"/>
                    </a:solidFill>
                  </a:tcPr>
                </a:tc>
                <a:tc>
                  <a:txBody>
                    <a:bodyPr/>
                    <a:lstStyle/>
                    <a:p>
                      <a:pPr algn="ctr"/>
                      <a:r>
                        <a:rPr lang="en-US" sz="900" dirty="0"/>
                        <a:t>0.865</a:t>
                      </a:r>
                    </a:p>
                  </a:txBody>
                  <a:tcPr/>
                </a:tc>
                <a:tc>
                  <a:txBody>
                    <a:bodyPr/>
                    <a:lstStyle/>
                    <a:p>
                      <a:pPr algn="ctr"/>
                      <a:r>
                        <a:rPr lang="en-US" sz="900" dirty="0">
                          <a:solidFill>
                            <a:srgbClr val="FF0000"/>
                          </a:solidFill>
                        </a:rPr>
                        <a:t>0.857</a:t>
                      </a:r>
                    </a:p>
                  </a:txBody>
                  <a:tcPr/>
                </a:tc>
                <a:tc>
                  <a:txBody>
                    <a:bodyPr/>
                    <a:lstStyle/>
                    <a:p>
                      <a:pPr algn="ctr"/>
                      <a:r>
                        <a:rPr lang="en-US" sz="900" dirty="0"/>
                        <a:t>0.866</a:t>
                      </a:r>
                    </a:p>
                  </a:txBody>
                  <a:tcPr/>
                </a:tc>
                <a:tc>
                  <a:txBody>
                    <a:bodyPr/>
                    <a:lstStyle/>
                    <a:p>
                      <a:pPr algn="ctr"/>
                      <a:r>
                        <a:rPr lang="en-US" sz="900" dirty="0">
                          <a:solidFill>
                            <a:srgbClr val="FF0000"/>
                          </a:solidFill>
                        </a:rPr>
                        <a:t>0.853</a:t>
                      </a:r>
                    </a:p>
                  </a:txBody>
                  <a:tcPr/>
                </a:tc>
                <a:tc>
                  <a:txBody>
                    <a:bodyPr/>
                    <a:lstStyle/>
                    <a:p>
                      <a:pPr algn="ctr"/>
                      <a:r>
                        <a:rPr lang="en-US" sz="900" dirty="0"/>
                        <a:t>0.818</a:t>
                      </a:r>
                    </a:p>
                  </a:txBody>
                  <a:tcPr/>
                </a:tc>
                <a:tc>
                  <a:txBody>
                    <a:bodyPr/>
                    <a:lstStyle/>
                    <a:p>
                      <a:pPr algn="ctr"/>
                      <a:r>
                        <a:rPr lang="en-US" sz="900" dirty="0">
                          <a:solidFill>
                            <a:srgbClr val="FF0000"/>
                          </a:solidFill>
                        </a:rPr>
                        <a:t>0.849</a:t>
                      </a:r>
                    </a:p>
                  </a:txBody>
                  <a:tcPr/>
                </a:tc>
                <a:tc>
                  <a:txBody>
                    <a:bodyPr/>
                    <a:lstStyle/>
                    <a:p>
                      <a:pPr algn="ctr"/>
                      <a:r>
                        <a:rPr lang="en-US" sz="900" dirty="0"/>
                        <a:t>0.841</a:t>
                      </a:r>
                    </a:p>
                  </a:txBody>
                  <a:tcPr/>
                </a:tc>
                <a:tc>
                  <a:txBody>
                    <a:bodyPr/>
                    <a:lstStyle/>
                    <a:p>
                      <a:pPr algn="ctr"/>
                      <a:r>
                        <a:rPr lang="en-US" sz="900" dirty="0">
                          <a:solidFill>
                            <a:srgbClr val="FF0000"/>
                          </a:solidFill>
                        </a:rPr>
                        <a:t>0.859</a:t>
                      </a:r>
                    </a:p>
                  </a:txBody>
                  <a:tcPr/>
                </a:tc>
                <a:tc>
                  <a:txBody>
                    <a:bodyPr/>
                    <a:lstStyle/>
                    <a:p>
                      <a:pPr algn="ctr"/>
                      <a:r>
                        <a:rPr lang="en-US" sz="900" dirty="0"/>
                        <a:t>0.853</a:t>
                      </a:r>
                    </a:p>
                  </a:txBody>
                  <a:tcPr/>
                </a:tc>
                <a:tc>
                  <a:txBody>
                    <a:bodyPr/>
                    <a:lstStyle/>
                    <a:p>
                      <a:pPr algn="ctr"/>
                      <a:r>
                        <a:rPr lang="en-US" sz="900" dirty="0">
                          <a:solidFill>
                            <a:srgbClr val="FF0000"/>
                          </a:solidFill>
                        </a:rPr>
                        <a:t>0.852</a:t>
                      </a:r>
                    </a:p>
                  </a:txBody>
                  <a:tcPr/>
                </a:tc>
                <a:tc>
                  <a:txBody>
                    <a:bodyPr/>
                    <a:lstStyle/>
                    <a:p>
                      <a:pPr algn="ctr"/>
                      <a:r>
                        <a:rPr lang="en-US" sz="900" dirty="0"/>
                        <a:t>0.848</a:t>
                      </a:r>
                    </a:p>
                  </a:txBody>
                  <a:tcPr/>
                </a:tc>
                <a:tc>
                  <a:txBody>
                    <a:bodyPr/>
                    <a:lstStyle/>
                    <a:p>
                      <a:pPr algn="ctr"/>
                      <a:r>
                        <a:rPr lang="en-US" sz="900" dirty="0">
                          <a:solidFill>
                            <a:srgbClr val="FF0000"/>
                          </a:solidFill>
                        </a:rPr>
                        <a:t>0.854</a:t>
                      </a:r>
                    </a:p>
                  </a:txBody>
                  <a:tcPr/>
                </a:tc>
                <a:extLst>
                  <a:ext uri="{0D108BD9-81ED-4DB2-BD59-A6C34878D82A}">
                    <a16:rowId xmlns:a16="http://schemas.microsoft.com/office/drawing/2014/main" val="2653323054"/>
                  </a:ext>
                </a:extLst>
              </a:tr>
              <a:tr h="406845">
                <a:tc>
                  <a:txBody>
                    <a:bodyPr/>
                    <a:lstStyle/>
                    <a:p>
                      <a:pPr algn="ctr"/>
                      <a:r>
                        <a:rPr lang="en-US" sz="900" b="1" dirty="0"/>
                        <a:t>Recall</a:t>
                      </a:r>
                    </a:p>
                  </a:txBody>
                  <a:tcPr>
                    <a:solidFill>
                      <a:schemeClr val="accent1"/>
                    </a:solidFill>
                  </a:tcPr>
                </a:tc>
                <a:tc>
                  <a:txBody>
                    <a:bodyPr/>
                    <a:lstStyle/>
                    <a:p>
                      <a:pPr algn="ctr"/>
                      <a:r>
                        <a:rPr lang="en-US" sz="900" dirty="0"/>
                        <a:t>0.908</a:t>
                      </a:r>
                    </a:p>
                  </a:txBody>
                  <a:tcPr/>
                </a:tc>
                <a:tc>
                  <a:txBody>
                    <a:bodyPr/>
                    <a:lstStyle/>
                    <a:p>
                      <a:pPr algn="ctr"/>
                      <a:r>
                        <a:rPr lang="en-US" sz="900" dirty="0">
                          <a:solidFill>
                            <a:srgbClr val="FF0000"/>
                          </a:solidFill>
                        </a:rPr>
                        <a:t>0.899</a:t>
                      </a:r>
                    </a:p>
                  </a:txBody>
                  <a:tcPr/>
                </a:tc>
                <a:tc>
                  <a:txBody>
                    <a:bodyPr/>
                    <a:lstStyle/>
                    <a:p>
                      <a:pPr algn="ctr"/>
                      <a:r>
                        <a:rPr lang="en-US" sz="900" dirty="0"/>
                        <a:t>0.902</a:t>
                      </a:r>
                    </a:p>
                  </a:txBody>
                  <a:tcPr/>
                </a:tc>
                <a:tc>
                  <a:txBody>
                    <a:bodyPr/>
                    <a:lstStyle/>
                    <a:p>
                      <a:pPr algn="ctr"/>
                      <a:r>
                        <a:rPr lang="en-US" sz="900" dirty="0">
                          <a:solidFill>
                            <a:srgbClr val="FF0000"/>
                          </a:solidFill>
                        </a:rPr>
                        <a:t>0.900</a:t>
                      </a:r>
                    </a:p>
                  </a:txBody>
                  <a:tcPr/>
                </a:tc>
                <a:tc>
                  <a:txBody>
                    <a:bodyPr/>
                    <a:lstStyle/>
                    <a:p>
                      <a:pPr algn="ctr"/>
                      <a:r>
                        <a:rPr lang="en-US" sz="900" dirty="0"/>
                        <a:t>0.670</a:t>
                      </a:r>
                    </a:p>
                  </a:txBody>
                  <a:tcPr/>
                </a:tc>
                <a:tc>
                  <a:txBody>
                    <a:bodyPr/>
                    <a:lstStyle/>
                    <a:p>
                      <a:pPr algn="ctr"/>
                      <a:r>
                        <a:rPr lang="en-US" sz="900" dirty="0">
                          <a:solidFill>
                            <a:srgbClr val="FF0000"/>
                          </a:solidFill>
                        </a:rPr>
                        <a:t>0.655</a:t>
                      </a:r>
                    </a:p>
                  </a:txBody>
                  <a:tcPr/>
                </a:tc>
                <a:tc>
                  <a:txBody>
                    <a:bodyPr/>
                    <a:lstStyle/>
                    <a:p>
                      <a:pPr algn="ctr"/>
                      <a:r>
                        <a:rPr lang="en-US" sz="900" dirty="0"/>
                        <a:t>0.792</a:t>
                      </a:r>
                    </a:p>
                  </a:txBody>
                  <a:tcPr/>
                </a:tc>
                <a:tc>
                  <a:txBody>
                    <a:bodyPr/>
                    <a:lstStyle/>
                    <a:p>
                      <a:pPr algn="ctr"/>
                      <a:r>
                        <a:rPr lang="en-US" sz="900" dirty="0">
                          <a:solidFill>
                            <a:srgbClr val="FF0000"/>
                          </a:solidFill>
                        </a:rPr>
                        <a:t>0.788</a:t>
                      </a:r>
                    </a:p>
                  </a:txBody>
                  <a:tcPr/>
                </a:tc>
                <a:tc>
                  <a:txBody>
                    <a:bodyPr/>
                    <a:lstStyle/>
                    <a:p>
                      <a:pPr algn="ctr"/>
                      <a:r>
                        <a:rPr lang="en-US" sz="900" dirty="0"/>
                        <a:t>0.955</a:t>
                      </a:r>
                    </a:p>
                  </a:txBody>
                  <a:tcPr/>
                </a:tc>
                <a:tc>
                  <a:txBody>
                    <a:bodyPr/>
                    <a:lstStyle/>
                    <a:p>
                      <a:pPr algn="ctr"/>
                      <a:r>
                        <a:rPr lang="en-US" sz="900" dirty="0">
                          <a:solidFill>
                            <a:srgbClr val="FF0000"/>
                          </a:solidFill>
                        </a:rPr>
                        <a:t>0.943</a:t>
                      </a:r>
                    </a:p>
                  </a:txBody>
                  <a:tcPr/>
                </a:tc>
                <a:tc>
                  <a:txBody>
                    <a:bodyPr/>
                    <a:lstStyle/>
                    <a:p>
                      <a:pPr algn="ctr"/>
                      <a:r>
                        <a:rPr lang="en-US" sz="900" dirty="0"/>
                        <a:t>0.845</a:t>
                      </a:r>
                    </a:p>
                  </a:txBody>
                  <a:tcPr/>
                </a:tc>
                <a:tc>
                  <a:txBody>
                    <a:bodyPr/>
                    <a:lstStyle/>
                    <a:p>
                      <a:pPr algn="ctr"/>
                      <a:r>
                        <a:rPr lang="en-US" sz="900" dirty="0">
                          <a:solidFill>
                            <a:srgbClr val="FF0000"/>
                          </a:solidFill>
                        </a:rPr>
                        <a:t>0.837</a:t>
                      </a:r>
                    </a:p>
                  </a:txBody>
                  <a:tcPr/>
                </a:tc>
                <a:extLst>
                  <a:ext uri="{0D108BD9-81ED-4DB2-BD59-A6C34878D82A}">
                    <a16:rowId xmlns:a16="http://schemas.microsoft.com/office/drawing/2014/main" val="3343865147"/>
                  </a:ext>
                </a:extLst>
              </a:tr>
              <a:tr h="352606">
                <a:tc>
                  <a:txBody>
                    <a:bodyPr/>
                    <a:lstStyle/>
                    <a:p>
                      <a:pPr algn="ctr"/>
                      <a:r>
                        <a:rPr lang="en-US" sz="900" b="1" dirty="0"/>
                        <a:t>F_1 score</a:t>
                      </a:r>
                    </a:p>
                  </a:txBody>
                  <a:tcPr>
                    <a:solidFill>
                      <a:schemeClr val="accent1"/>
                    </a:solidFill>
                  </a:tcPr>
                </a:tc>
                <a:tc>
                  <a:txBody>
                    <a:bodyPr/>
                    <a:lstStyle/>
                    <a:p>
                      <a:pPr algn="ctr"/>
                      <a:r>
                        <a:rPr lang="en-US" sz="900" dirty="0"/>
                        <a:t>0.886</a:t>
                      </a:r>
                    </a:p>
                  </a:txBody>
                  <a:tcPr/>
                </a:tc>
                <a:tc>
                  <a:txBody>
                    <a:bodyPr/>
                    <a:lstStyle/>
                    <a:p>
                      <a:pPr algn="ctr"/>
                      <a:r>
                        <a:rPr lang="en-US" sz="900" dirty="0">
                          <a:solidFill>
                            <a:srgbClr val="FF0000"/>
                          </a:solidFill>
                        </a:rPr>
                        <a:t>0.888</a:t>
                      </a:r>
                    </a:p>
                  </a:txBody>
                  <a:tcPr/>
                </a:tc>
                <a:tc>
                  <a:txBody>
                    <a:bodyPr/>
                    <a:lstStyle/>
                    <a:p>
                      <a:pPr algn="ctr"/>
                      <a:r>
                        <a:rPr lang="en-US" sz="900" dirty="0"/>
                        <a:t>0.883</a:t>
                      </a:r>
                    </a:p>
                  </a:txBody>
                  <a:tcPr/>
                </a:tc>
                <a:tc>
                  <a:txBody>
                    <a:bodyPr/>
                    <a:lstStyle/>
                    <a:p>
                      <a:pPr algn="ctr"/>
                      <a:r>
                        <a:rPr lang="en-US" sz="900" dirty="0">
                          <a:solidFill>
                            <a:srgbClr val="FF0000"/>
                          </a:solidFill>
                        </a:rPr>
                        <a:t>0.886</a:t>
                      </a:r>
                    </a:p>
                  </a:txBody>
                  <a:tcPr/>
                </a:tc>
                <a:tc>
                  <a:txBody>
                    <a:bodyPr/>
                    <a:lstStyle/>
                    <a:p>
                      <a:pPr algn="ctr"/>
                      <a:r>
                        <a:rPr lang="en-US" sz="900" dirty="0"/>
                        <a:t>0.737</a:t>
                      </a:r>
                    </a:p>
                  </a:txBody>
                  <a:tcPr/>
                </a:tc>
                <a:tc>
                  <a:txBody>
                    <a:bodyPr/>
                    <a:lstStyle/>
                    <a:p>
                      <a:pPr algn="ctr"/>
                      <a:r>
                        <a:rPr lang="en-US" sz="900" dirty="0">
                          <a:solidFill>
                            <a:srgbClr val="FF0000"/>
                          </a:solidFill>
                        </a:rPr>
                        <a:t>0.711</a:t>
                      </a:r>
                    </a:p>
                  </a:txBody>
                  <a:tcPr/>
                </a:tc>
                <a:tc>
                  <a:txBody>
                    <a:bodyPr/>
                    <a:lstStyle/>
                    <a:p>
                      <a:pPr algn="ctr"/>
                      <a:r>
                        <a:rPr lang="en-US" sz="900" dirty="0"/>
                        <a:t>0.816</a:t>
                      </a:r>
                    </a:p>
                  </a:txBody>
                  <a:tcPr/>
                </a:tc>
                <a:tc>
                  <a:txBody>
                    <a:bodyPr/>
                    <a:lstStyle/>
                    <a:p>
                      <a:pPr algn="ctr"/>
                      <a:r>
                        <a:rPr lang="en-US" sz="900" dirty="0">
                          <a:solidFill>
                            <a:srgbClr val="FF0000"/>
                          </a:solidFill>
                        </a:rPr>
                        <a:t>0.817</a:t>
                      </a:r>
                    </a:p>
                  </a:txBody>
                  <a:tcPr/>
                </a:tc>
                <a:tc>
                  <a:txBody>
                    <a:bodyPr/>
                    <a:lstStyle/>
                    <a:p>
                      <a:pPr algn="ctr"/>
                      <a:r>
                        <a:rPr lang="en-US" sz="900" dirty="0"/>
                        <a:t>0.897</a:t>
                      </a:r>
                    </a:p>
                  </a:txBody>
                  <a:tcPr/>
                </a:tc>
                <a:tc>
                  <a:txBody>
                    <a:bodyPr/>
                    <a:lstStyle/>
                    <a:p>
                      <a:pPr algn="ctr"/>
                      <a:r>
                        <a:rPr lang="en-US" sz="900" dirty="0">
                          <a:solidFill>
                            <a:srgbClr val="FF0000"/>
                          </a:solidFill>
                        </a:rPr>
                        <a:t>0.901</a:t>
                      </a:r>
                    </a:p>
                  </a:txBody>
                  <a:tcPr/>
                </a:tc>
                <a:tc>
                  <a:txBody>
                    <a:bodyPr/>
                    <a:lstStyle/>
                    <a:p>
                      <a:pPr algn="ctr"/>
                      <a:r>
                        <a:rPr lang="en-US" sz="900" dirty="0"/>
                        <a:t>0.843</a:t>
                      </a:r>
                    </a:p>
                  </a:txBody>
                  <a:tcPr/>
                </a:tc>
                <a:tc>
                  <a:txBody>
                    <a:bodyPr/>
                    <a:lstStyle/>
                    <a:p>
                      <a:pPr algn="ctr"/>
                      <a:r>
                        <a:rPr lang="en-US" sz="900" dirty="0">
                          <a:solidFill>
                            <a:srgbClr val="FF0000"/>
                          </a:solidFill>
                        </a:rPr>
                        <a:t>0.840</a:t>
                      </a:r>
                    </a:p>
                  </a:txBody>
                  <a:tcPr/>
                </a:tc>
                <a:extLst>
                  <a:ext uri="{0D108BD9-81ED-4DB2-BD59-A6C34878D82A}">
                    <a16:rowId xmlns:a16="http://schemas.microsoft.com/office/drawing/2014/main" val="2995485094"/>
                  </a:ext>
                </a:extLst>
              </a:tr>
              <a:tr h="352606">
                <a:tc>
                  <a:txBody>
                    <a:bodyPr/>
                    <a:lstStyle/>
                    <a:p>
                      <a:pPr algn="ctr"/>
                      <a:endParaRPr lang="en-US" sz="900" b="1" dirty="0"/>
                    </a:p>
                  </a:txBody>
                  <a:tcPr>
                    <a:solidFill>
                      <a:schemeClr val="accent1"/>
                    </a:solidFill>
                  </a:tcPr>
                </a:tc>
                <a:tc>
                  <a:txBody>
                    <a:bodyPr/>
                    <a:lstStyle/>
                    <a:p>
                      <a:pPr algn="ctr"/>
                      <a:r>
                        <a:rPr lang="en-US" sz="900" b="1" dirty="0"/>
                        <a:t>Val</a:t>
                      </a:r>
                    </a:p>
                  </a:txBody>
                  <a:tcPr>
                    <a:solidFill>
                      <a:schemeClr val="accent1">
                        <a:lumMod val="60000"/>
                        <a:lumOff val="40000"/>
                      </a:schemeClr>
                    </a:solidFill>
                  </a:tcPr>
                </a:tc>
                <a:tc>
                  <a:txBody>
                    <a:bodyPr/>
                    <a:lstStyle/>
                    <a:p>
                      <a:pPr algn="ctr"/>
                      <a:r>
                        <a:rPr lang="en-US" sz="900" b="1" dirty="0"/>
                        <a:t>Test</a:t>
                      </a:r>
                    </a:p>
                  </a:txBody>
                  <a:tcPr>
                    <a:solidFill>
                      <a:schemeClr val="accent1">
                        <a:lumMod val="60000"/>
                        <a:lumOff val="40000"/>
                      </a:schemeClr>
                    </a:solidFill>
                  </a:tcPr>
                </a:tc>
                <a:tc>
                  <a:txBody>
                    <a:bodyPr/>
                    <a:lstStyle/>
                    <a:p>
                      <a:pPr algn="ctr"/>
                      <a:r>
                        <a:rPr lang="en-US" sz="900" b="1" dirty="0"/>
                        <a:t>Val</a:t>
                      </a:r>
                    </a:p>
                  </a:txBody>
                  <a:tcPr>
                    <a:solidFill>
                      <a:schemeClr val="accent1">
                        <a:lumMod val="60000"/>
                        <a:lumOff val="40000"/>
                      </a:schemeClr>
                    </a:solidFill>
                  </a:tcPr>
                </a:tc>
                <a:tc>
                  <a:txBody>
                    <a:bodyPr/>
                    <a:lstStyle/>
                    <a:p>
                      <a:pPr algn="ctr"/>
                      <a:r>
                        <a:rPr lang="en-US" sz="900" b="1" dirty="0"/>
                        <a:t>Test</a:t>
                      </a:r>
                    </a:p>
                  </a:txBody>
                  <a:tcPr>
                    <a:solidFill>
                      <a:schemeClr val="accent1">
                        <a:lumMod val="60000"/>
                        <a:lumOff val="40000"/>
                      </a:schemeClr>
                    </a:solidFill>
                  </a:tcPr>
                </a:tc>
                <a:tc>
                  <a:txBody>
                    <a:bodyPr/>
                    <a:lstStyle/>
                    <a:p>
                      <a:pPr algn="ctr"/>
                      <a:r>
                        <a:rPr lang="en-US" sz="900" b="1" dirty="0"/>
                        <a:t>Val</a:t>
                      </a:r>
                    </a:p>
                  </a:txBody>
                  <a:tcPr>
                    <a:solidFill>
                      <a:schemeClr val="accent1">
                        <a:lumMod val="60000"/>
                        <a:lumOff val="40000"/>
                      </a:schemeClr>
                    </a:solidFill>
                  </a:tcPr>
                </a:tc>
                <a:tc>
                  <a:txBody>
                    <a:bodyPr/>
                    <a:lstStyle/>
                    <a:p>
                      <a:pPr algn="ctr"/>
                      <a:r>
                        <a:rPr lang="en-US" sz="900" b="1" dirty="0"/>
                        <a:t>Test</a:t>
                      </a:r>
                    </a:p>
                  </a:txBody>
                  <a:tcPr>
                    <a:solidFill>
                      <a:schemeClr val="accent1">
                        <a:lumMod val="60000"/>
                        <a:lumOff val="40000"/>
                      </a:schemeClr>
                    </a:solidFill>
                  </a:tcPr>
                </a:tc>
                <a:tc>
                  <a:txBody>
                    <a:bodyPr/>
                    <a:lstStyle/>
                    <a:p>
                      <a:pPr algn="ctr"/>
                      <a:r>
                        <a:rPr lang="en-US" sz="900" b="1" dirty="0"/>
                        <a:t>Val</a:t>
                      </a:r>
                    </a:p>
                  </a:txBody>
                  <a:tcPr>
                    <a:solidFill>
                      <a:schemeClr val="accent1">
                        <a:lumMod val="60000"/>
                        <a:lumOff val="40000"/>
                      </a:schemeClr>
                    </a:solidFill>
                  </a:tcPr>
                </a:tc>
                <a:tc>
                  <a:txBody>
                    <a:bodyPr/>
                    <a:lstStyle/>
                    <a:p>
                      <a:pPr algn="ctr"/>
                      <a:r>
                        <a:rPr lang="en-US" sz="900" b="1" dirty="0"/>
                        <a:t>Test</a:t>
                      </a:r>
                    </a:p>
                  </a:txBody>
                  <a:tcPr>
                    <a:solidFill>
                      <a:schemeClr val="accent1">
                        <a:lumMod val="60000"/>
                        <a:lumOff val="40000"/>
                      </a:schemeClr>
                    </a:solidFill>
                  </a:tcPr>
                </a:tc>
                <a:tc>
                  <a:txBody>
                    <a:bodyPr/>
                    <a:lstStyle/>
                    <a:p>
                      <a:pPr algn="ctr"/>
                      <a:r>
                        <a:rPr lang="en-US" sz="900" b="1" dirty="0"/>
                        <a:t>Val</a:t>
                      </a:r>
                    </a:p>
                  </a:txBody>
                  <a:tcPr>
                    <a:solidFill>
                      <a:schemeClr val="accent1">
                        <a:lumMod val="60000"/>
                        <a:lumOff val="40000"/>
                      </a:schemeClr>
                    </a:solidFill>
                  </a:tcPr>
                </a:tc>
                <a:tc>
                  <a:txBody>
                    <a:bodyPr/>
                    <a:lstStyle/>
                    <a:p>
                      <a:pPr algn="ctr"/>
                      <a:r>
                        <a:rPr lang="en-US" sz="900" b="1" dirty="0"/>
                        <a:t>Test</a:t>
                      </a:r>
                    </a:p>
                  </a:txBody>
                  <a:tcPr>
                    <a:solidFill>
                      <a:schemeClr val="accent1">
                        <a:lumMod val="60000"/>
                        <a:lumOff val="40000"/>
                      </a:schemeClr>
                    </a:solidFill>
                  </a:tcPr>
                </a:tc>
                <a:tc>
                  <a:txBody>
                    <a:bodyPr/>
                    <a:lstStyle/>
                    <a:p>
                      <a:pPr algn="ctr"/>
                      <a:r>
                        <a:rPr lang="en-US" sz="900" b="1" dirty="0"/>
                        <a:t>Val</a:t>
                      </a:r>
                    </a:p>
                  </a:txBody>
                  <a:tcPr>
                    <a:solidFill>
                      <a:schemeClr val="accent1">
                        <a:lumMod val="60000"/>
                        <a:lumOff val="40000"/>
                      </a:schemeClr>
                    </a:solidFill>
                  </a:tcPr>
                </a:tc>
                <a:tc>
                  <a:txBody>
                    <a:bodyPr/>
                    <a:lstStyle/>
                    <a:p>
                      <a:pPr algn="ctr"/>
                      <a:r>
                        <a:rPr lang="en-US" sz="900" b="1" dirty="0"/>
                        <a:t>Test</a:t>
                      </a:r>
                    </a:p>
                  </a:txBody>
                  <a:tcPr>
                    <a:solidFill>
                      <a:schemeClr val="accent1">
                        <a:lumMod val="60000"/>
                        <a:lumOff val="40000"/>
                      </a:schemeClr>
                    </a:solidFill>
                  </a:tcPr>
                </a:tc>
                <a:extLst>
                  <a:ext uri="{0D108BD9-81ED-4DB2-BD59-A6C34878D82A}">
                    <a16:rowId xmlns:a16="http://schemas.microsoft.com/office/drawing/2014/main" val="3090385855"/>
                  </a:ext>
                </a:extLst>
              </a:tr>
            </a:tbl>
          </a:graphicData>
        </a:graphic>
      </p:graphicFrame>
      <p:sp>
        <p:nvSpPr>
          <p:cNvPr id="9" name="タイトル 8">
            <a:extLst>
              <a:ext uri="{FF2B5EF4-FFF2-40B4-BE49-F238E27FC236}">
                <a16:creationId xmlns:a16="http://schemas.microsoft.com/office/drawing/2014/main" id="{F8248B16-2B29-8933-D398-D09889A4977A}"/>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K-fold Cross Validation</a:t>
            </a:r>
          </a:p>
        </p:txBody>
      </p:sp>
    </p:spTree>
    <p:extLst>
      <p:ext uri="{BB962C8B-B14F-4D97-AF65-F5344CB8AC3E}">
        <p14:creationId xmlns:p14="http://schemas.microsoft.com/office/powerpoint/2010/main" val="972041327"/>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Θέση ημερομηνίας 2">
            <a:extLst>
              <a:ext uri="{FF2B5EF4-FFF2-40B4-BE49-F238E27FC236}">
                <a16:creationId xmlns:a16="http://schemas.microsoft.com/office/drawing/2014/main" id="{1C34D659-E660-4519-8FF2-D09D2882A0C8}"/>
              </a:ext>
            </a:extLst>
          </p:cNvPr>
          <p:cNvSpPr>
            <a:spLocks noGrp="1"/>
          </p:cNvSpPr>
          <p:nvPr>
            <p:ph type="dt" idx="10"/>
          </p:nvPr>
        </p:nvSpPr>
        <p:spPr/>
        <p:txBody>
          <a:bodyPr/>
          <a:lstStyle/>
          <a:p>
            <a:pPr>
              <a:defRPr/>
            </a:pPr>
            <a:r>
              <a:rPr lang="en-US" altLang="en-US" dirty="0"/>
              <a:t>29/04/2021</a:t>
            </a:r>
          </a:p>
        </p:txBody>
      </p:sp>
      <p:sp>
        <p:nvSpPr>
          <p:cNvPr id="4" name="Θέση υποσέλιδου 3">
            <a:extLst>
              <a:ext uri="{FF2B5EF4-FFF2-40B4-BE49-F238E27FC236}">
                <a16:creationId xmlns:a16="http://schemas.microsoft.com/office/drawing/2014/main" id="{FB034099-E290-4619-BC76-BEB584BF179E}"/>
              </a:ext>
            </a:extLst>
          </p:cNvPr>
          <p:cNvSpPr>
            <a:spLocks noGrp="1"/>
          </p:cNvSpPr>
          <p:nvPr>
            <p:ph type="ftr" idx="11"/>
          </p:nvPr>
        </p:nvSpPr>
        <p:spPr>
          <a:xfrm>
            <a:off x="2982912" y="7029839"/>
            <a:ext cx="4800600" cy="375849"/>
          </a:xfrm>
        </p:spPr>
        <p:txBody>
          <a:bodyPr/>
          <a:lstStyle/>
          <a:p>
            <a:pPr>
              <a:defRPr/>
            </a:pPr>
            <a:r>
              <a:rPr lang="el-GR" altLang="en-US" dirty="0"/>
              <a:t>Εργαστήριο Ψηφιακής Επεξεργασίας </a:t>
            </a:r>
            <a:r>
              <a:rPr lang="el-GR" altLang="en-US" dirty="0" err="1"/>
              <a:t>Σηµάτων</a:t>
            </a:r>
            <a:r>
              <a:rPr lang="el-GR" altLang="en-US" dirty="0"/>
              <a:t> και</a:t>
            </a:r>
            <a:r>
              <a:rPr lang="en-US" altLang="en-US" dirty="0"/>
              <a:t> </a:t>
            </a:r>
            <a:r>
              <a:rPr lang="el-GR" altLang="en-US" dirty="0"/>
              <a:t>Εικόνας</a:t>
            </a:r>
            <a:endParaRPr lang="en-US" altLang="en-US" dirty="0"/>
          </a:p>
        </p:txBody>
      </p:sp>
      <p:sp>
        <p:nvSpPr>
          <p:cNvPr id="5" name="Θέση αριθμού διαφάνειας 4">
            <a:extLst>
              <a:ext uri="{FF2B5EF4-FFF2-40B4-BE49-F238E27FC236}">
                <a16:creationId xmlns:a16="http://schemas.microsoft.com/office/drawing/2014/main" id="{FA51A4E4-0133-4015-8F0E-2FD1E024981F}"/>
              </a:ext>
            </a:extLst>
          </p:cNvPr>
          <p:cNvSpPr>
            <a:spLocks noGrp="1"/>
          </p:cNvSpPr>
          <p:nvPr>
            <p:ph type="sldNum" idx="12"/>
          </p:nvPr>
        </p:nvSpPr>
        <p:spPr/>
        <p:txBody>
          <a:bodyPr/>
          <a:lstStyle/>
          <a:p>
            <a:pPr>
              <a:defRPr/>
            </a:pPr>
            <a:fld id="{A14E5853-4A2F-4836-AD05-ECCC0E4103DA}" type="slidenum">
              <a:rPr lang="en-US" altLang="en-US" smtClean="0"/>
              <a:pPr>
                <a:defRPr/>
              </a:pPr>
              <a:t>36</a:t>
            </a:fld>
            <a:endParaRPr lang="en-US" altLang="en-US"/>
          </a:p>
        </p:txBody>
      </p:sp>
      <p:sp>
        <p:nvSpPr>
          <p:cNvPr id="8" name="TextBox 7">
            <a:extLst>
              <a:ext uri="{FF2B5EF4-FFF2-40B4-BE49-F238E27FC236}">
                <a16:creationId xmlns:a16="http://schemas.microsoft.com/office/drawing/2014/main" id="{49444755-58A8-4566-B140-DDA568ED842B}"/>
              </a:ext>
            </a:extLst>
          </p:cNvPr>
          <p:cNvSpPr txBox="1"/>
          <p:nvPr/>
        </p:nvSpPr>
        <p:spPr>
          <a:xfrm>
            <a:off x="3821112" y="6446837"/>
            <a:ext cx="2286000" cy="338554"/>
          </a:xfrm>
          <a:prstGeom prst="rect">
            <a:avLst/>
          </a:prstGeom>
          <a:noFill/>
        </p:spPr>
        <p:txBody>
          <a:bodyPr wrap="square" rtlCol="0">
            <a:spAutoFit/>
          </a:bodyPr>
          <a:lstStyle/>
          <a:p>
            <a:r>
              <a:rPr lang="en-US" sz="1600" i="1" dirty="0">
                <a:latin typeface="Times New Roman" panose="02020603050405020304" pitchFamily="18" charset="0"/>
                <a:cs typeface="Times New Roman" panose="02020603050405020304" pitchFamily="18" charset="0"/>
              </a:rPr>
              <a:t>Example of detection</a:t>
            </a:r>
          </a:p>
        </p:txBody>
      </p:sp>
      <p:pic>
        <p:nvPicPr>
          <p:cNvPr id="6" name="Εικόνα 5">
            <a:extLst>
              <a:ext uri="{FF2B5EF4-FFF2-40B4-BE49-F238E27FC236}">
                <a16:creationId xmlns:a16="http://schemas.microsoft.com/office/drawing/2014/main" id="{316123B4-C1ED-4492-A21C-096217652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8586" y="1265237"/>
            <a:ext cx="5851051" cy="4465638"/>
          </a:xfrm>
          <a:prstGeom prst="rect">
            <a:avLst/>
          </a:prstGeom>
        </p:spPr>
      </p:pic>
      <p:sp>
        <p:nvSpPr>
          <p:cNvPr id="7" name="タイトル 8">
            <a:extLst>
              <a:ext uri="{FF2B5EF4-FFF2-40B4-BE49-F238E27FC236}">
                <a16:creationId xmlns:a16="http://schemas.microsoft.com/office/drawing/2014/main" id="{3E06959E-0F7F-547E-0556-76DE7A3E0A73}"/>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Detections</a:t>
            </a:r>
          </a:p>
        </p:txBody>
      </p:sp>
    </p:spTree>
    <p:extLst>
      <p:ext uri="{BB962C8B-B14F-4D97-AF65-F5344CB8AC3E}">
        <p14:creationId xmlns:p14="http://schemas.microsoft.com/office/powerpoint/2010/main" val="13443036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4/7/2022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37</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Future</a:t>
            </a:r>
          </a:p>
        </p:txBody>
      </p:sp>
      <p:sp>
        <p:nvSpPr>
          <p:cNvPr id="5" name="TextBox 4">
            <a:extLst>
              <a:ext uri="{FF2B5EF4-FFF2-40B4-BE49-F238E27FC236}">
                <a16:creationId xmlns:a16="http://schemas.microsoft.com/office/drawing/2014/main" id="{9D6B7C95-7824-4425-9A31-2B0C292303D8}"/>
              </a:ext>
            </a:extLst>
          </p:cNvPr>
          <p:cNvSpPr txBox="1"/>
          <p:nvPr/>
        </p:nvSpPr>
        <p:spPr>
          <a:xfrm>
            <a:off x="620712" y="960437"/>
            <a:ext cx="8839200" cy="2031325"/>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Update and add the matrixes of results</a:t>
            </a:r>
          </a:p>
          <a:p>
            <a:r>
              <a:rPr lang="en-US" dirty="0">
                <a:latin typeface="Times New Roman" panose="02020603050405020304" pitchFamily="18" charset="0"/>
                <a:cs typeface="Times New Roman" panose="02020603050405020304" pitchFamily="18" charset="0"/>
              </a:rPr>
              <a:t>Add modified retina</a:t>
            </a:r>
          </a:p>
          <a:p>
            <a:r>
              <a:rPr lang="en-US" dirty="0">
                <a:latin typeface="Times New Roman" panose="02020603050405020304" pitchFamily="18" charset="0"/>
                <a:cs typeface="Times New Roman" panose="02020603050405020304" pitchFamily="18" charset="0"/>
              </a:rPr>
              <a:t>Add comparisons</a:t>
            </a:r>
          </a:p>
          <a:p>
            <a:r>
              <a:rPr lang="en-US" dirty="0">
                <a:latin typeface="Times New Roman" panose="02020603050405020304" pitchFamily="18" charset="0"/>
                <a:cs typeface="Times New Roman" panose="02020603050405020304" pitchFamily="18" charset="0"/>
              </a:rPr>
              <a:t>Add GPU info</a:t>
            </a:r>
          </a:p>
          <a:p>
            <a:r>
              <a:rPr lang="en-US" dirty="0">
                <a:latin typeface="Times New Roman" panose="02020603050405020304" pitchFamily="18" charset="0"/>
                <a:cs typeface="Times New Roman" panose="02020603050405020304" pitchFamily="18" charset="0"/>
              </a:rPr>
              <a:t>Add limitations and future work</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4895513"/>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1302" y="695216"/>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4/7/2022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4</a:t>
            </a:fld>
            <a:endParaRPr lang="en-US" altLang="en-US"/>
          </a:p>
        </p:txBody>
      </p:sp>
      <p:sp>
        <p:nvSpPr>
          <p:cNvPr id="5" name="TextBox 4">
            <a:extLst>
              <a:ext uri="{FF2B5EF4-FFF2-40B4-BE49-F238E27FC236}">
                <a16:creationId xmlns:a16="http://schemas.microsoft.com/office/drawing/2014/main" id="{ED365629-2D5A-482B-B708-ADEAB170BA9D}"/>
              </a:ext>
            </a:extLst>
          </p:cNvPr>
          <p:cNvSpPr txBox="1"/>
          <p:nvPr/>
        </p:nvSpPr>
        <p:spPr>
          <a:xfrm>
            <a:off x="752474" y="3887331"/>
            <a:ext cx="8575674" cy="338554"/>
          </a:xfrm>
          <a:prstGeom prst="rect">
            <a:avLst/>
          </a:prstGeom>
          <a:noFill/>
        </p:spPr>
        <p:txBody>
          <a:bodyPr wrap="square" rtlCol="0">
            <a:spAutoFit/>
          </a:bodyPr>
          <a:lstStyle/>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sp>
        <p:nvSpPr>
          <p:cNvPr id="9" name="タイトル 8">
            <a:extLst>
              <a:ext uri="{FF2B5EF4-FFF2-40B4-BE49-F238E27FC236}">
                <a16:creationId xmlns:a16="http://schemas.microsoft.com/office/drawing/2014/main" id="{D94F2E2D-C1AC-4951-8F35-95D7123BD7ED}"/>
              </a:ext>
            </a:extLst>
          </p:cNvPr>
          <p:cNvSpPr txBox="1">
            <a:spLocks/>
          </p:cNvSpPr>
          <p:nvPr/>
        </p:nvSpPr>
        <p:spPr bwMode="auto">
          <a:xfrm>
            <a:off x="-1" y="-31508"/>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UAVs</a:t>
            </a:r>
            <a:endParaRPr kumimoji="1" lang="ja-JP" altLang="en-US" sz="2400" i="1" spc="300" dirty="0">
              <a:solidFill>
                <a:schemeClr val="bg1"/>
              </a:solidFill>
              <a:latin typeface="Times New Roman" panose="02020603050405020304" pitchFamily="18" charset="0"/>
              <a:cs typeface="Times New Roman" panose="02020603050405020304" pitchFamily="18" charset="0"/>
            </a:endParaRPr>
          </a:p>
        </p:txBody>
      </p:sp>
      <p:pic>
        <p:nvPicPr>
          <p:cNvPr id="10" name="Εικόνα 9">
            <a:extLst>
              <a:ext uri="{FF2B5EF4-FFF2-40B4-BE49-F238E27FC236}">
                <a16:creationId xmlns:a16="http://schemas.microsoft.com/office/drawing/2014/main" id="{601079A7-A691-6B9F-AC1C-DB13DAAD37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4262" y="1111519"/>
            <a:ext cx="5372100" cy="2957891"/>
          </a:xfrm>
          <a:prstGeom prst="rect">
            <a:avLst/>
          </a:prstGeom>
        </p:spPr>
      </p:pic>
      <p:sp>
        <p:nvSpPr>
          <p:cNvPr id="11" name="TextBox 10">
            <a:extLst>
              <a:ext uri="{FF2B5EF4-FFF2-40B4-BE49-F238E27FC236}">
                <a16:creationId xmlns:a16="http://schemas.microsoft.com/office/drawing/2014/main" id="{8B944A5A-2F46-FBBE-CFE9-33CE03A987B4}"/>
              </a:ext>
            </a:extLst>
          </p:cNvPr>
          <p:cNvSpPr txBox="1"/>
          <p:nvPr/>
        </p:nvSpPr>
        <p:spPr>
          <a:xfrm>
            <a:off x="2733600" y="4560449"/>
            <a:ext cx="5010149" cy="1477328"/>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Unmanned Aerial Vehicles:</a:t>
            </a: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Search and Rescue missions.</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Surveillance.</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Information gathering.</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Object Detection.</a:t>
            </a:r>
          </a:p>
        </p:txBody>
      </p:sp>
    </p:spTree>
    <p:extLst>
      <p:ext uri="{BB962C8B-B14F-4D97-AF65-F5344CB8AC3E}">
        <p14:creationId xmlns:p14="http://schemas.microsoft.com/office/powerpoint/2010/main" val="2240871015"/>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1302" y="695216"/>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4/7/2022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5</a:t>
            </a:fld>
            <a:endParaRPr lang="en-US" altLang="en-US"/>
          </a:p>
        </p:txBody>
      </p:sp>
      <p:sp>
        <p:nvSpPr>
          <p:cNvPr id="5" name="TextBox 4">
            <a:extLst>
              <a:ext uri="{FF2B5EF4-FFF2-40B4-BE49-F238E27FC236}">
                <a16:creationId xmlns:a16="http://schemas.microsoft.com/office/drawing/2014/main" id="{ED365629-2D5A-482B-B708-ADEAB170BA9D}"/>
              </a:ext>
            </a:extLst>
          </p:cNvPr>
          <p:cNvSpPr txBox="1"/>
          <p:nvPr/>
        </p:nvSpPr>
        <p:spPr>
          <a:xfrm>
            <a:off x="752474" y="3887331"/>
            <a:ext cx="8575674" cy="338554"/>
          </a:xfrm>
          <a:prstGeom prst="rect">
            <a:avLst/>
          </a:prstGeom>
          <a:noFill/>
        </p:spPr>
        <p:txBody>
          <a:bodyPr wrap="square" rtlCol="0">
            <a:spAutoFit/>
          </a:bodyPr>
          <a:lstStyle/>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sp>
        <p:nvSpPr>
          <p:cNvPr id="9" name="タイトル 8">
            <a:extLst>
              <a:ext uri="{FF2B5EF4-FFF2-40B4-BE49-F238E27FC236}">
                <a16:creationId xmlns:a16="http://schemas.microsoft.com/office/drawing/2014/main" id="{D94F2E2D-C1AC-4951-8F35-95D7123BD7ED}"/>
              </a:ext>
            </a:extLst>
          </p:cNvPr>
          <p:cNvSpPr txBox="1">
            <a:spLocks/>
          </p:cNvSpPr>
          <p:nvPr/>
        </p:nvSpPr>
        <p:spPr bwMode="auto">
          <a:xfrm>
            <a:off x="-1" y="-31508"/>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Object Detection</a:t>
            </a:r>
            <a:endParaRPr kumimoji="1" lang="ja-JP" altLang="en-US" sz="2400" i="1" spc="300"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B944A5A-2F46-FBBE-CFE9-33CE03A987B4}"/>
              </a:ext>
            </a:extLst>
          </p:cNvPr>
          <p:cNvSpPr txBox="1"/>
          <p:nvPr/>
        </p:nvSpPr>
        <p:spPr>
          <a:xfrm>
            <a:off x="2649537" y="4909538"/>
            <a:ext cx="5010149" cy="1477328"/>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Evolution of Object detection</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Better electronics = better cameras.</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Artificial Intelligence.</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Data Revolution.</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Higher Computational Power.</a:t>
            </a:r>
          </a:p>
        </p:txBody>
      </p:sp>
      <p:pic>
        <p:nvPicPr>
          <p:cNvPr id="12" name="Εικόνα 11">
            <a:extLst>
              <a:ext uri="{FF2B5EF4-FFF2-40B4-BE49-F238E27FC236}">
                <a16:creationId xmlns:a16="http://schemas.microsoft.com/office/drawing/2014/main" id="{F2ACDF8F-2204-80A5-7357-BFFF1D4961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9537" y="1143130"/>
            <a:ext cx="4067175" cy="3263098"/>
          </a:xfrm>
          <a:prstGeom prst="rect">
            <a:avLst/>
          </a:prstGeom>
        </p:spPr>
      </p:pic>
    </p:spTree>
    <p:extLst>
      <p:ext uri="{BB962C8B-B14F-4D97-AF65-F5344CB8AC3E}">
        <p14:creationId xmlns:p14="http://schemas.microsoft.com/office/powerpoint/2010/main" val="1925607541"/>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1302" y="695216"/>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4/7/2022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6</a:t>
            </a:fld>
            <a:endParaRPr lang="en-US" altLang="en-US"/>
          </a:p>
        </p:txBody>
      </p:sp>
      <p:sp>
        <p:nvSpPr>
          <p:cNvPr id="5" name="TextBox 4">
            <a:extLst>
              <a:ext uri="{FF2B5EF4-FFF2-40B4-BE49-F238E27FC236}">
                <a16:creationId xmlns:a16="http://schemas.microsoft.com/office/drawing/2014/main" id="{ED365629-2D5A-482B-B708-ADEAB170BA9D}"/>
              </a:ext>
            </a:extLst>
          </p:cNvPr>
          <p:cNvSpPr txBox="1"/>
          <p:nvPr/>
        </p:nvSpPr>
        <p:spPr>
          <a:xfrm>
            <a:off x="752474" y="3887331"/>
            <a:ext cx="8575674" cy="2800767"/>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General Idea: </a:t>
            </a:r>
            <a:r>
              <a:rPr lang="en-US" sz="1600" dirty="0">
                <a:latin typeface="Times New Roman" panose="02020603050405020304" pitchFamily="18" charset="0"/>
                <a:cs typeface="Times New Roman" panose="02020603050405020304" pitchFamily="18" charset="0"/>
              </a:rPr>
              <a:t>Object detection = localization + classification.</a:t>
            </a:r>
            <a:endParaRPr lang="en-US" sz="1600" b="1"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Two Stage detectors:</a:t>
            </a:r>
            <a:r>
              <a:rPr lang="en-US" sz="1600" dirty="0">
                <a:latin typeface="Times New Roman" panose="02020603050405020304" pitchFamily="18" charset="0"/>
                <a:cs typeface="Times New Roman" panose="02020603050405020304" pitchFamily="18" charset="0"/>
              </a:rPr>
              <a:t> First stage generates a sparse set of candidate proposals that should contain  all objects while filtering out the majority of negative locations. Second stage classifies the proposals into classes. Well known architectures are R-CNN, Fast/er R-CNN.</a:t>
            </a:r>
          </a:p>
          <a:p>
            <a:endParaRPr lang="en-US" sz="1600" b="1"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Single Stage detectors: </a:t>
            </a:r>
            <a:r>
              <a:rPr lang="en-US" sz="1600" dirty="0">
                <a:latin typeface="Times New Roman" panose="02020603050405020304" pitchFamily="18" charset="0"/>
                <a:cs typeface="Times New Roman" panose="02020603050405020304" pitchFamily="18" charset="0"/>
              </a:rPr>
              <a:t>Requires a single pass through the Neural Network and predicts all the bounding boxes in one go. They have been tuned for speed, but their accuracy trails that of two stage methods. Well known architectures are YOLO and </a:t>
            </a:r>
            <a:r>
              <a:rPr lang="en-US" sz="1600" dirty="0" err="1">
                <a:latin typeface="Times New Roman" panose="02020603050405020304" pitchFamily="18" charset="0"/>
                <a:cs typeface="Times New Roman" panose="02020603050405020304" pitchFamily="18" charset="0"/>
              </a:rPr>
              <a:t>RetinaNet</a:t>
            </a:r>
            <a:r>
              <a:rPr lang="en-US" sz="1600" dirty="0">
                <a:latin typeface="Times New Roman" panose="02020603050405020304" pitchFamily="18" charset="0"/>
                <a:cs typeface="Times New Roman" panose="02020603050405020304" pitchFamily="18" charset="0"/>
              </a:rPr>
              <a:t>.</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sp>
        <p:nvSpPr>
          <p:cNvPr id="9" name="タイトル 8">
            <a:extLst>
              <a:ext uri="{FF2B5EF4-FFF2-40B4-BE49-F238E27FC236}">
                <a16:creationId xmlns:a16="http://schemas.microsoft.com/office/drawing/2014/main" id="{D94F2E2D-C1AC-4951-8F35-95D7123BD7ED}"/>
              </a:ext>
            </a:extLst>
          </p:cNvPr>
          <p:cNvSpPr txBox="1">
            <a:spLocks/>
          </p:cNvSpPr>
          <p:nvPr/>
        </p:nvSpPr>
        <p:spPr bwMode="auto">
          <a:xfrm>
            <a:off x="-1" y="-31508"/>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Object Detection</a:t>
            </a:r>
            <a:endParaRPr kumimoji="1" lang="ja-JP" altLang="en-US" sz="2400" i="1" spc="300" dirty="0">
              <a:solidFill>
                <a:schemeClr val="bg1"/>
              </a:solidFill>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40A7FF2B-4544-4E93-9ABF-86258F7EB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2712" y="1242023"/>
            <a:ext cx="7073938" cy="2448836"/>
          </a:xfrm>
          <a:prstGeom prst="rect">
            <a:avLst/>
          </a:prstGeom>
        </p:spPr>
      </p:pic>
    </p:spTree>
    <p:extLst>
      <p:ext uri="{BB962C8B-B14F-4D97-AF65-F5344CB8AC3E}">
        <p14:creationId xmlns:p14="http://schemas.microsoft.com/office/powerpoint/2010/main" val="2183530306"/>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4/7/2022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7</a:t>
            </a:fld>
            <a:endParaRPr lang="en-US" altLang="en-US"/>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756511F3-DB50-48B2-90C3-E8007B0738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8265" y="1606183"/>
            <a:ext cx="6865620" cy="1882140"/>
          </a:xfrm>
          <a:prstGeom prst="rect">
            <a:avLst/>
          </a:prstGeom>
        </p:spPr>
      </p:pic>
      <p:pic>
        <p:nvPicPr>
          <p:cNvPr id="10" name="Εικόνα 9">
            <a:extLst>
              <a:ext uri="{FF2B5EF4-FFF2-40B4-BE49-F238E27FC236}">
                <a16:creationId xmlns:a16="http://schemas.microsoft.com/office/drawing/2014/main" id="{FAEC7ADC-AF4F-48D6-BDA0-E0F49FE7B8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312" y="4122737"/>
            <a:ext cx="8023860" cy="1821180"/>
          </a:xfrm>
          <a:prstGeom prst="rect">
            <a:avLst/>
          </a:prstGeom>
        </p:spPr>
      </p:pic>
      <p:sp>
        <p:nvSpPr>
          <p:cNvPr id="11" name="タイトル 8">
            <a:extLst>
              <a:ext uri="{FF2B5EF4-FFF2-40B4-BE49-F238E27FC236}">
                <a16:creationId xmlns:a16="http://schemas.microsoft.com/office/drawing/2014/main" id="{E3D979FA-550C-4601-B739-7231098B73C5}"/>
              </a:ext>
            </a:extLst>
          </p:cNvPr>
          <p:cNvSpPr txBox="1">
            <a:spLocks/>
          </p:cNvSpPr>
          <p:nvPr/>
        </p:nvSpPr>
        <p:spPr bwMode="auto">
          <a:xfrm>
            <a:off x="-1" y="-16752"/>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Pipelines</a:t>
            </a:r>
            <a:endParaRPr kumimoji="1" lang="ja-JP" altLang="en-US" sz="2400" i="1" spc="3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4389994"/>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4/7/2022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8</a:t>
            </a:fld>
            <a:endParaRPr lang="en-US" altLang="en-US"/>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1189037"/>
            <a:ext cx="8575674"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 typical </a:t>
            </a:r>
            <a:r>
              <a:rPr lang="en-US" sz="1600" b="1" dirty="0">
                <a:latin typeface="Times New Roman" panose="02020603050405020304" pitchFamily="18" charset="0"/>
                <a:cs typeface="Times New Roman" panose="02020603050405020304" pitchFamily="18" charset="0"/>
              </a:rPr>
              <a:t>CNN</a:t>
            </a:r>
            <a:r>
              <a:rPr lang="en-US" sz="1600" dirty="0">
                <a:latin typeface="Times New Roman" panose="02020603050405020304" pitchFamily="18" charset="0"/>
                <a:cs typeface="Times New Roman" panose="02020603050405020304" pitchFamily="18" charset="0"/>
              </a:rPr>
              <a:t>:</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sp>
        <p:nvSpPr>
          <p:cNvPr id="9" name="タイトル 8">
            <a:extLst>
              <a:ext uri="{FF2B5EF4-FFF2-40B4-BE49-F238E27FC236}">
                <a16:creationId xmlns:a16="http://schemas.microsoft.com/office/drawing/2014/main" id="{EA9C4CA3-9D6B-48B6-AF02-32CED9750821}"/>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Convolution Neural Networks vs Fully CNN</a:t>
            </a:r>
          </a:p>
        </p:txBody>
      </p:sp>
      <p:pic>
        <p:nvPicPr>
          <p:cNvPr id="11" name="Εικόνα 10">
            <a:extLst>
              <a:ext uri="{FF2B5EF4-FFF2-40B4-BE49-F238E27FC236}">
                <a16:creationId xmlns:a16="http://schemas.microsoft.com/office/drawing/2014/main" id="{B1A60410-C2BE-D646-5A01-3EEEDA714C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1312" y="2007031"/>
            <a:ext cx="6172200" cy="2844928"/>
          </a:xfrm>
          <a:prstGeom prst="rect">
            <a:avLst/>
          </a:prstGeom>
        </p:spPr>
      </p:pic>
      <p:sp>
        <p:nvSpPr>
          <p:cNvPr id="12" name="TextBox 11">
            <a:extLst>
              <a:ext uri="{FF2B5EF4-FFF2-40B4-BE49-F238E27FC236}">
                <a16:creationId xmlns:a16="http://schemas.microsoft.com/office/drawing/2014/main" id="{4AC21CC1-20C2-0722-59D7-016F00DBDC04}"/>
              </a:ext>
            </a:extLst>
          </p:cNvPr>
          <p:cNvSpPr txBox="1"/>
          <p:nvPr/>
        </p:nvSpPr>
        <p:spPr>
          <a:xfrm>
            <a:off x="1611312" y="4999150"/>
            <a:ext cx="8575674"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Convolution Layers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Max / Average Pooling Layers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Fully Connected Layers</a:t>
            </a:r>
          </a:p>
          <a:p>
            <a:endParaRPr 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5978113"/>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4/7/2022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9</a:t>
            </a:fld>
            <a:endParaRPr lang="en-US" altLang="en-US"/>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1189037"/>
            <a:ext cx="8575674"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Convolution:</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sp>
        <p:nvSpPr>
          <p:cNvPr id="9" name="タイトル 8">
            <a:extLst>
              <a:ext uri="{FF2B5EF4-FFF2-40B4-BE49-F238E27FC236}">
                <a16:creationId xmlns:a16="http://schemas.microsoft.com/office/drawing/2014/main" id="{EA9C4CA3-9D6B-48B6-AF02-32CED9750821}"/>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Convolution Layer</a:t>
            </a: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4AC21CC1-20C2-0722-59D7-016F00DBDC04}"/>
                  </a:ext>
                </a:extLst>
              </p:cNvPr>
              <p:cNvSpPr txBox="1"/>
              <p:nvPr/>
            </p:nvSpPr>
            <p:spPr>
              <a:xfrm>
                <a:off x="503238" y="1839794"/>
                <a:ext cx="8575674" cy="1239635"/>
              </a:xfrm>
              <a:prstGeom prst="rect">
                <a:avLst/>
              </a:prstGeom>
              <a:noFill/>
            </p:spPr>
            <p:txBody>
              <a:bodyPr wrap="square" rtlCol="0">
                <a:spAutoFit/>
              </a:bodyPr>
              <a:lstStyle/>
              <a:p>
                <a:pPr marL="0" marR="0" indent="228600">
                  <a:lnSpc>
                    <a:spcPct val="115000"/>
                  </a:lnSpc>
                  <a:spcBef>
                    <a:spcPts val="0"/>
                  </a:spcBef>
                  <a:spcAft>
                    <a:spcPts val="1000"/>
                  </a:spcAft>
                </a:pPr>
                <a14:m>
                  <m:oMathPara xmlns:m="http://schemas.openxmlformats.org/officeDocument/2006/math">
                    <m:oMathParaPr>
                      <m:jc m:val="centerGroup"/>
                    </m:oMathParaPr>
                    <m:oMath xmlns:m="http://schemas.openxmlformats.org/officeDocument/2006/math">
                      <m:r>
                        <a:rPr lang="en-US" sz="1800" b="1" i="1" smtClean="0">
                          <a:effectLst/>
                          <a:latin typeface="Cambria Math" panose="02040503050406030204" pitchFamily="18" charset="0"/>
                          <a:ea typeface="Calibri" panose="020F0502020204030204" pitchFamily="34" charset="0"/>
                          <a:cs typeface="Times New Roman" panose="02020603050405020304" pitchFamily="18" charset="0"/>
                        </a:rPr>
                        <m:t>𝑺</m:t>
                      </m:r>
                      <m:d>
                        <m:dPr>
                          <m:ctrlPr>
                            <a:rPr lang="en-US" sz="1800" b="1"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800" b="1" i="1">
                              <a:effectLst/>
                              <a:latin typeface="Cambria Math" panose="02040503050406030204" pitchFamily="18" charset="0"/>
                              <a:ea typeface="Calibri" panose="020F0502020204030204" pitchFamily="34" charset="0"/>
                              <a:cs typeface="Times New Roman" panose="02020603050405020304" pitchFamily="18" charset="0"/>
                            </a:rPr>
                            <m:t>𝒊</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𝒋</m:t>
                          </m:r>
                        </m:e>
                      </m:d>
                      <m:r>
                        <a:rPr lang="en-US" sz="1800" b="1" i="1">
                          <a:effectLst/>
                          <a:latin typeface="Cambria Math" panose="02040503050406030204" pitchFamily="18" charset="0"/>
                          <a:ea typeface="Calibri" panose="020F0502020204030204" pitchFamily="34" charset="0"/>
                          <a:cs typeface="Times New Roman" panose="02020603050405020304" pitchFamily="18" charset="0"/>
                        </a:rPr>
                        <m:t>=</m:t>
                      </m:r>
                      <m:d>
                        <m:dPr>
                          <m:ctrlPr>
                            <a:rPr lang="en-US" sz="1800" b="1"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800" b="1" i="1">
                              <a:effectLst/>
                              <a:latin typeface="Cambria Math" panose="02040503050406030204" pitchFamily="18" charset="0"/>
                              <a:ea typeface="Calibri" panose="020F0502020204030204" pitchFamily="34" charset="0"/>
                              <a:cs typeface="Times New Roman" panose="02020603050405020304" pitchFamily="18" charset="0"/>
                            </a:rPr>
                            <m:t>𝑰</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𝑲</m:t>
                          </m:r>
                        </m:e>
                      </m:d>
                      <m:d>
                        <m:dPr>
                          <m:ctrlPr>
                            <a:rPr lang="en-US" sz="1800" b="1"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800" b="1" i="1">
                              <a:effectLst/>
                              <a:latin typeface="Cambria Math" panose="02040503050406030204" pitchFamily="18" charset="0"/>
                              <a:ea typeface="Calibri" panose="020F0502020204030204" pitchFamily="34" charset="0"/>
                              <a:cs typeface="Times New Roman" panose="02020603050405020304" pitchFamily="18" charset="0"/>
                            </a:rPr>
                            <m:t>𝒊</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𝒋</m:t>
                          </m:r>
                        </m:e>
                      </m:d>
                      <m:r>
                        <a:rPr lang="en-US" sz="1800" b="1" i="1">
                          <a:effectLst/>
                          <a:latin typeface="Cambria Math" panose="02040503050406030204" pitchFamily="18" charset="0"/>
                          <a:ea typeface="Calibri" panose="020F0502020204030204" pitchFamily="34" charset="0"/>
                          <a:cs typeface="Times New Roman" panose="02020603050405020304" pitchFamily="18" charset="0"/>
                        </a:rPr>
                        <m:t>=</m:t>
                      </m:r>
                      <m:nary>
                        <m:naryPr>
                          <m:chr m:val="∑"/>
                          <m:limLoc m:val="undOvr"/>
                          <m:supHide m:val="on"/>
                          <m:ctrlPr>
                            <a:rPr lang="en-US" sz="1800" b="1" i="1">
                              <a:effectLst/>
                              <a:latin typeface="Cambria Math" panose="02040503050406030204" pitchFamily="18" charset="0"/>
                              <a:ea typeface="Calibri" panose="020F0502020204030204" pitchFamily="34" charset="0"/>
                              <a:cs typeface="Times New Roman" panose="02020603050405020304" pitchFamily="18" charset="0"/>
                            </a:rPr>
                          </m:ctrlPr>
                        </m:naryPr>
                        <m:sub>
                          <m:r>
                            <a:rPr lang="en-US" sz="1800" b="1" i="1">
                              <a:effectLst/>
                              <a:latin typeface="Cambria Math" panose="02040503050406030204" pitchFamily="18" charset="0"/>
                              <a:ea typeface="Calibri" panose="020F0502020204030204" pitchFamily="34" charset="0"/>
                              <a:cs typeface="Times New Roman" panose="02020603050405020304" pitchFamily="18" charset="0"/>
                            </a:rPr>
                            <m:t>𝒎</m:t>
                          </m:r>
                        </m:sub>
                        <m:sup/>
                        <m:e>
                          <m:nary>
                            <m:naryPr>
                              <m:chr m:val="∑"/>
                              <m:limLoc m:val="undOvr"/>
                              <m:supHide m:val="on"/>
                              <m:ctrlPr>
                                <a:rPr lang="en-US" sz="1800" b="1" i="1">
                                  <a:effectLst/>
                                  <a:latin typeface="Cambria Math" panose="02040503050406030204" pitchFamily="18" charset="0"/>
                                  <a:ea typeface="Calibri" panose="020F0502020204030204" pitchFamily="34" charset="0"/>
                                  <a:cs typeface="Times New Roman" panose="02020603050405020304" pitchFamily="18" charset="0"/>
                                </a:rPr>
                              </m:ctrlPr>
                            </m:naryPr>
                            <m:sub>
                              <m:r>
                                <a:rPr lang="en-US" sz="1800" b="1" i="1">
                                  <a:effectLst/>
                                  <a:latin typeface="Cambria Math" panose="02040503050406030204" pitchFamily="18" charset="0"/>
                                  <a:ea typeface="Calibri" panose="020F0502020204030204" pitchFamily="34" charset="0"/>
                                  <a:cs typeface="Times New Roman" panose="02020603050405020304" pitchFamily="18" charset="0"/>
                                </a:rPr>
                                <m:t>𝒏</m:t>
                              </m:r>
                            </m:sub>
                            <m:sup/>
                            <m:e>
                              <m:r>
                                <a:rPr lang="en-US" sz="1800" b="1" i="1">
                                  <a:effectLst/>
                                  <a:latin typeface="Cambria Math" panose="02040503050406030204" pitchFamily="18" charset="0"/>
                                  <a:ea typeface="Calibri" panose="020F0502020204030204" pitchFamily="34" charset="0"/>
                                  <a:cs typeface="Times New Roman" panose="02020603050405020304" pitchFamily="18" charset="0"/>
                                </a:rPr>
                                <m:t>𝑰</m:t>
                              </m:r>
                              <m:d>
                                <m:dPr>
                                  <m:ctrlPr>
                                    <a:rPr lang="en-US" sz="1800" b="1"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800" b="1" i="1">
                                      <a:effectLst/>
                                      <a:latin typeface="Cambria Math" panose="02040503050406030204" pitchFamily="18" charset="0"/>
                                      <a:ea typeface="Calibri" panose="020F0502020204030204" pitchFamily="34" charset="0"/>
                                      <a:cs typeface="Times New Roman" panose="02020603050405020304" pitchFamily="18" charset="0"/>
                                    </a:rPr>
                                    <m:t>𝒎</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𝒏</m:t>
                                  </m:r>
                                </m:e>
                              </m:d>
                              <m:r>
                                <a:rPr lang="en-US" sz="1800" b="1" i="1">
                                  <a:effectLst/>
                                  <a:latin typeface="Cambria Math" panose="02040503050406030204" pitchFamily="18" charset="0"/>
                                  <a:ea typeface="Calibri" panose="020F0502020204030204" pitchFamily="34" charset="0"/>
                                  <a:cs typeface="Times New Roman" panose="02020603050405020304" pitchFamily="18" charset="0"/>
                                </a:rPr>
                                <m:t>𝑲</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𝒊</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𝒎</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𝒋</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𝒏</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m:t>
                              </m:r>
                            </m:e>
                          </m:nary>
                        </m:e>
                      </m:nary>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p:txBody>
          </p:sp>
        </mc:Choice>
        <mc:Fallback>
          <p:sp>
            <p:nvSpPr>
              <p:cNvPr id="12" name="TextBox 11">
                <a:extLst>
                  <a:ext uri="{FF2B5EF4-FFF2-40B4-BE49-F238E27FC236}">
                    <a16:creationId xmlns:a16="http://schemas.microsoft.com/office/drawing/2014/main" id="{4AC21CC1-20C2-0722-59D7-016F00DBDC04}"/>
                  </a:ext>
                </a:extLst>
              </p:cNvPr>
              <p:cNvSpPr txBox="1">
                <a:spLocks noRot="1" noChangeAspect="1" noMove="1" noResize="1" noEditPoints="1" noAdjustHandles="1" noChangeArrowheads="1" noChangeShapeType="1" noTextEdit="1"/>
              </p:cNvSpPr>
              <p:nvPr/>
            </p:nvSpPr>
            <p:spPr>
              <a:xfrm>
                <a:off x="503238" y="1839794"/>
                <a:ext cx="8575674" cy="1239635"/>
              </a:xfrm>
              <a:prstGeom prst="rect">
                <a:avLst/>
              </a:prstGeom>
              <a:blipFill>
                <a:blip r:embed="rId3"/>
                <a:stretch>
                  <a:fillRect/>
                </a:stretch>
              </a:blipFill>
            </p:spPr>
            <p:txBody>
              <a:bodyPr/>
              <a:lstStyle/>
              <a:p>
                <a:r>
                  <a:rPr lang="en-US">
                    <a:noFill/>
                  </a:rPr>
                  <a:t> </a:t>
                </a:r>
              </a:p>
            </p:txBody>
          </p:sp>
        </mc:Fallback>
      </mc:AlternateContent>
      <p:pic>
        <p:nvPicPr>
          <p:cNvPr id="13" name="Εικόνα 12">
            <a:extLst>
              <a:ext uri="{FF2B5EF4-FFF2-40B4-BE49-F238E27FC236}">
                <a16:creationId xmlns:a16="http://schemas.microsoft.com/office/drawing/2014/main" id="{94DC0A81-CF22-B7AF-1AF3-2439D5BA57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712" y="3113337"/>
            <a:ext cx="4572000" cy="2632694"/>
          </a:xfrm>
          <a:prstGeom prst="rect">
            <a:avLst/>
          </a:prstGeom>
        </p:spPr>
      </p:pic>
      <p:sp>
        <p:nvSpPr>
          <p:cNvPr id="14" name="TextBox 13">
            <a:extLst>
              <a:ext uri="{FF2B5EF4-FFF2-40B4-BE49-F238E27FC236}">
                <a16:creationId xmlns:a16="http://schemas.microsoft.com/office/drawing/2014/main" id="{5AE9F590-5C3C-9382-7462-ADD5D50EED8D}"/>
              </a:ext>
            </a:extLst>
          </p:cNvPr>
          <p:cNvSpPr txBox="1"/>
          <p:nvPr/>
        </p:nvSpPr>
        <p:spPr>
          <a:xfrm>
            <a:off x="5726112" y="4051370"/>
            <a:ext cx="8575674" cy="646331"/>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Goal: </a:t>
            </a:r>
            <a:r>
              <a:rPr lang="en-US" sz="1600" dirty="0">
                <a:latin typeface="Times New Roman" panose="02020603050405020304" pitchFamily="18" charset="0"/>
                <a:cs typeface="Times New Roman" panose="02020603050405020304" pitchFamily="18" charset="0"/>
              </a:rPr>
              <a:t>Extract high-level </a:t>
            </a:r>
            <a:r>
              <a:rPr lang="en-US" sz="1800" dirty="0">
                <a:effectLst/>
                <a:latin typeface="Times New Roman" panose="02020603050405020304" pitchFamily="18" charset="0"/>
                <a:ea typeface="Calibri" panose="020F0502020204030204" pitchFamily="34" charset="0"/>
              </a:rPr>
              <a:t>semantically rich </a:t>
            </a:r>
          </a:p>
          <a:p>
            <a:r>
              <a:rPr lang="en-US" sz="1800" dirty="0">
                <a:effectLst/>
                <a:latin typeface="Times New Roman" panose="02020603050405020304" pitchFamily="18" charset="0"/>
                <a:ea typeface="Calibri" panose="020F0502020204030204" pitchFamily="34" charset="0"/>
              </a:rPr>
              <a:t>features from the input image</a:t>
            </a:r>
            <a:endParaRPr 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2743092"/>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Δέμα">
  <a:themeElements>
    <a:clrScheme name="Δέμα">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Δέμα">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Δέμα">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TM10001115[[fn=Δέμα]]</Template>
  <TotalTime>31543</TotalTime>
  <Words>2145</Words>
  <Application>Microsoft Office PowerPoint</Application>
  <PresentationFormat>Προσαρμογή</PresentationFormat>
  <Paragraphs>498</Paragraphs>
  <Slides>37</Slides>
  <Notes>34</Notes>
  <HiddenSlides>0</HiddenSlides>
  <MMClips>0</MMClips>
  <ScaleCrop>false</ScaleCrop>
  <HeadingPairs>
    <vt:vector size="6" baseType="variant">
      <vt:variant>
        <vt:lpstr>Γραμματοσειρές που χρησιμοποιούνται</vt:lpstr>
      </vt:variant>
      <vt:variant>
        <vt:i4>7</vt:i4>
      </vt:variant>
      <vt:variant>
        <vt:lpstr>Θέμα</vt:lpstr>
      </vt:variant>
      <vt:variant>
        <vt:i4>1</vt:i4>
      </vt:variant>
      <vt:variant>
        <vt:lpstr>Τίτλοι διαφανειών</vt:lpstr>
      </vt:variant>
      <vt:variant>
        <vt:i4>37</vt:i4>
      </vt:variant>
    </vt:vector>
  </HeadingPairs>
  <TitlesOfParts>
    <vt:vector size="45" baseType="lpstr">
      <vt:lpstr>Arial</vt:lpstr>
      <vt:lpstr>Arial Black</vt:lpstr>
      <vt:lpstr>Calibri</vt:lpstr>
      <vt:lpstr>Cambria Math</vt:lpstr>
      <vt:lpstr>Corbel</vt:lpstr>
      <vt:lpstr>Gill Sans MT</vt:lpstr>
      <vt:lpstr>Times New Roman</vt:lpstr>
      <vt:lpstr>Δέμα</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dtheodor</dc:creator>
  <cp:keywords/>
  <dc:description/>
  <cp:lastModifiedBy>ctrimas@outlook.com</cp:lastModifiedBy>
  <cp:revision>460</cp:revision>
  <cp:lastPrinted>1601-01-01T00:00:00Z</cp:lastPrinted>
  <dcterms:created xsi:type="dcterms:W3CDTF">2017-02-07T19:46:19Z</dcterms:created>
  <dcterms:modified xsi:type="dcterms:W3CDTF">2022-07-04T20:57:42Z</dcterms:modified>
</cp:coreProperties>
</file>